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256" r:id="rId3"/>
    <p:sldId id="265" r:id="rId4"/>
    <p:sldId id="263" r:id="rId5"/>
    <p:sldId id="293" r:id="rId6"/>
    <p:sldId id="291" r:id="rId7"/>
    <p:sldId id="313" r:id="rId8"/>
    <p:sldId id="312" r:id="rId9"/>
    <p:sldId id="331" r:id="rId10"/>
    <p:sldId id="320" r:id="rId11"/>
    <p:sldId id="321" r:id="rId12"/>
    <p:sldId id="328" r:id="rId13"/>
    <p:sldId id="325" r:id="rId14"/>
    <p:sldId id="329" r:id="rId15"/>
    <p:sldId id="330" r:id="rId16"/>
    <p:sldId id="264" r:id="rId17"/>
    <p:sldId id="266" r:id="rId18"/>
    <p:sldId id="267" r:id="rId19"/>
    <p:sldId id="268" r:id="rId20"/>
    <p:sldId id="269" r:id="rId21"/>
    <p:sldId id="278" r:id="rId22"/>
    <p:sldId id="279" r:id="rId23"/>
    <p:sldId id="280" r:id="rId24"/>
    <p:sldId id="281" r:id="rId25"/>
    <p:sldId id="282" r:id="rId26"/>
    <p:sldId id="283" r:id="rId27"/>
    <p:sldId id="284" r:id="rId28"/>
    <p:sldId id="285" r:id="rId29"/>
    <p:sldId id="286" r:id="rId30"/>
    <p:sldId id="303" r:id="rId31"/>
    <p:sldId id="304" r:id="rId32"/>
    <p:sldId id="287" r:id="rId33"/>
    <p:sldId id="305" r:id="rId34"/>
    <p:sldId id="288" r:id="rId35"/>
    <p:sldId id="308" r:id="rId36"/>
    <p:sldId id="289" r:id="rId37"/>
    <p:sldId id="307" r:id="rId38"/>
    <p:sldId id="309" r:id="rId39"/>
    <p:sldId id="310" r:id="rId40"/>
    <p:sldId id="271" r:id="rId41"/>
    <p:sldId id="272" r:id="rId42"/>
    <p:sldId id="301" r:id="rId43"/>
    <p:sldId id="299" r:id="rId44"/>
    <p:sldId id="300" r:id="rId45"/>
    <p:sldId id="302" r:id="rId46"/>
    <p:sldId id="294" r:id="rId47"/>
    <p:sldId id="273" r:id="rId48"/>
    <p:sldId id="274" r:id="rId49"/>
    <p:sldId id="275" r:id="rId50"/>
    <p:sldId id="295" r:id="rId51"/>
    <p:sldId id="276" r:id="rId52"/>
    <p:sldId id="296" r:id="rId53"/>
    <p:sldId id="277" r:id="rId54"/>
    <p:sldId id="297" r:id="rId55"/>
    <p:sldId id="257" r:id="rId56"/>
    <p:sldId id="258" r:id="rId57"/>
    <p:sldId id="259" r:id="rId58"/>
    <p:sldId id="262" r:id="rId59"/>
    <p:sldId id="260" r:id="rId60"/>
    <p:sldId id="261" r:id="rId61"/>
    <p:sldId id="298"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87" autoAdjust="0"/>
  </p:normalViewPr>
  <p:slideViewPr>
    <p:cSldViewPr>
      <p:cViewPr>
        <p:scale>
          <a:sx n="80" d="100"/>
          <a:sy n="80" d="100"/>
        </p:scale>
        <p:origin x="-2430" y="-1050"/>
      </p:cViewPr>
      <p:guideLst>
        <p:guide orient="horz" pos="2160"/>
        <p:guide pos="2880"/>
      </p:guideLst>
    </p:cSldViewPr>
  </p:slideViewPr>
  <p:notesTextViewPr>
    <p:cViewPr>
      <p:scale>
        <a:sx n="1" d="1"/>
        <a:sy n="1" d="1"/>
      </p:scale>
      <p:origin x="0" y="0"/>
    </p:cViewPr>
  </p:notesTextViewPr>
  <p:sorterViewPr>
    <p:cViewPr>
      <p:scale>
        <a:sx n="200" d="100"/>
        <a:sy n="200" d="100"/>
      </p:scale>
      <p:origin x="0" y="47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nesw\Desktop\Copy%20of%20LendingReqRcvdByDay_2012_9_1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nesw\Dropbox\SYR%20Data\Exported%20Reports\Copy%20of%20LendingReqRcvdByDay_2012_9_1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nesw\Desktop\Copy%20of%20LendingReqRcvdByDay_2012_9_1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nesw\Dropbox\SYR%20Data\Exported%20Reports\Copy%20of%20LendingReqRcvdByDay_2012_9_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nesw\Desktop\Copy%20of%20LendingReqRcvdByDay_2012_9_1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nesw\Dropbox\SYR%20Data\Exported%20Reports\Copy%20of%20LendingReqRcvdByDay_2012_9_10.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nesw\Dropbox\SYR%20Data\Exported%20Reports\Copy%20of%20LendingReqRcvdByDay_2012_9_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Article Requests </a:t>
            </a:r>
            <a:r>
              <a:rPr lang="en-US" sz="1200" dirty="0" smtClean="0"/>
              <a:t>Received by Day</a:t>
            </a:r>
            <a:endParaRPr lang="en-US" sz="1200" dirty="0"/>
          </a:p>
        </c:rich>
      </c:tx>
      <c:layout>
        <c:manualLayout>
          <c:xMode val="edge"/>
          <c:yMode val="edge"/>
          <c:x val="0.15864725790855089"/>
          <c:y val="5.1729633238936951E-2"/>
        </c:manualLayout>
      </c:layout>
      <c:overlay val="0"/>
    </c:title>
    <c:autoTitleDeleted val="0"/>
    <c:plotArea>
      <c:layout/>
      <c:barChart>
        <c:barDir val="col"/>
        <c:grouping val="clustered"/>
        <c:varyColors val="0"/>
        <c:ser>
          <c:idx val="0"/>
          <c:order val="0"/>
          <c:tx>
            <c:strRef>
              <c:f>'Results Table'!$L$3</c:f>
              <c:strCache>
                <c:ptCount val="1"/>
                <c:pt idx="0">
                  <c:v>Article Requests Received</c:v>
                </c:pt>
              </c:strCache>
            </c:strRef>
          </c:tx>
          <c:invertIfNegative val="0"/>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dLbls>
          <c:showLegendKey val="0"/>
          <c:showVal val="0"/>
          <c:showCatName val="0"/>
          <c:showSerName val="0"/>
          <c:showPercent val="0"/>
          <c:showBubbleSize val="0"/>
        </c:dLbls>
        <c:gapWidth val="150"/>
        <c:axId val="130264576"/>
        <c:axId val="203137024"/>
      </c:barChart>
      <c:catAx>
        <c:axId val="130264576"/>
        <c:scaling>
          <c:orientation val="minMax"/>
        </c:scaling>
        <c:delete val="0"/>
        <c:axPos val="b"/>
        <c:numFmt formatCode="General" sourceLinked="1"/>
        <c:majorTickMark val="out"/>
        <c:minorTickMark val="none"/>
        <c:tickLblPos val="nextTo"/>
        <c:crossAx val="203137024"/>
        <c:crosses val="autoZero"/>
        <c:auto val="1"/>
        <c:lblAlgn val="ctr"/>
        <c:lblOffset val="100"/>
        <c:noMultiLvlLbl val="0"/>
      </c:catAx>
      <c:valAx>
        <c:axId val="203137024"/>
        <c:scaling>
          <c:orientation val="minMax"/>
        </c:scaling>
        <c:delete val="0"/>
        <c:axPos val="l"/>
        <c:majorGridlines/>
        <c:numFmt formatCode="General" sourceLinked="1"/>
        <c:majorTickMark val="out"/>
        <c:minorTickMark val="none"/>
        <c:tickLblPos val="nextTo"/>
        <c:crossAx val="130264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en-US"/>
        </a:p>
      </c:txPr>
    </c:title>
    <c:autoTitleDeleted val="0"/>
    <c:plotArea>
      <c:layout/>
      <c:pieChart>
        <c:varyColors val="1"/>
        <c:ser>
          <c:idx val="0"/>
          <c:order val="0"/>
          <c:tx>
            <c:strRef>
              <c:f>'Results Table'!$L$3</c:f>
              <c:strCache>
                <c:ptCount val="1"/>
                <c:pt idx="0">
                  <c:v>Article Requests Received</c:v>
                </c:pt>
              </c:strCache>
            </c:strRef>
          </c:tx>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'Results Table'!$L$3</c:f>
              <c:strCache>
                <c:ptCount val="1"/>
                <c:pt idx="0">
                  <c:v>Article Requests Received</c:v>
                </c:pt>
              </c:strCache>
            </c:strRef>
          </c:tx>
          <c:dLbls>
            <c:showLegendKey val="0"/>
            <c:showVal val="0"/>
            <c:showCatName val="0"/>
            <c:showSerName val="0"/>
            <c:showPercent val="1"/>
            <c:showBubbleSize val="0"/>
            <c:showLeaderLines val="1"/>
          </c:dLbls>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ser>
          <c:idx val="1"/>
          <c:order val="1"/>
          <c:tx>
            <c:strRef>
              <c:f>'Results Table'!$N$3</c:f>
              <c:strCache>
                <c:ptCount val="1"/>
                <c:pt idx="0">
                  <c:v>Total Requests Received</c:v>
                </c:pt>
              </c:strCache>
            </c:strRef>
          </c:tx>
          <c:dLbls>
            <c:showLegendKey val="0"/>
            <c:showVal val="0"/>
            <c:showCatName val="0"/>
            <c:showSerName val="0"/>
            <c:showPercent val="1"/>
            <c:showBubbleSize val="0"/>
            <c:showLeaderLines val="1"/>
          </c:dLbls>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Table'!$N$4:$N$10</c:f>
              <c:numCache>
                <c:formatCode>General</c:formatCode>
                <c:ptCount val="7"/>
                <c:pt idx="0">
                  <c:v>6849</c:v>
                </c:pt>
                <c:pt idx="1">
                  <c:v>6379</c:v>
                </c:pt>
                <c:pt idx="2">
                  <c:v>5839</c:v>
                </c:pt>
                <c:pt idx="3">
                  <c:v>5443</c:v>
                </c:pt>
                <c:pt idx="4">
                  <c:v>4710</c:v>
                </c:pt>
                <c:pt idx="5">
                  <c:v>513</c:v>
                </c:pt>
                <c:pt idx="6">
                  <c:v>904</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'Results Table'!$L$3</c:f>
              <c:strCache>
                <c:ptCount val="1"/>
                <c:pt idx="0">
                  <c:v>Article Requests Received</c:v>
                </c:pt>
              </c:strCache>
            </c:strRef>
          </c:tx>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Article Requests </a:t>
            </a:r>
            <a:r>
              <a:rPr lang="en-US" dirty="0" smtClean="0"/>
              <a:t>Received (Aug</a:t>
            </a:r>
            <a:r>
              <a:rPr lang="en-US" baseline="0" dirty="0" smtClean="0"/>
              <a:t> 2011 – Aug 2012)</a:t>
            </a:r>
            <a:endParaRPr lang="en-US" dirty="0"/>
          </a:p>
        </c:rich>
      </c:tx>
      <c:layout/>
      <c:overlay val="0"/>
    </c:title>
    <c:autoTitleDeleted val="0"/>
    <c:plotArea>
      <c:layout/>
      <c:pieChart>
        <c:varyColors val="1"/>
        <c:ser>
          <c:idx val="0"/>
          <c:order val="0"/>
          <c:tx>
            <c:strRef>
              <c:f>'Results Table'!$L$3</c:f>
              <c:strCache>
                <c:ptCount val="1"/>
                <c:pt idx="0">
                  <c:v>Article Requests Received</c:v>
                </c:pt>
              </c:strCache>
            </c:strRef>
          </c:tx>
          <c:dLbls>
            <c:showLegendKey val="0"/>
            <c:showVal val="0"/>
            <c:showCatName val="0"/>
            <c:showSerName val="0"/>
            <c:showPercent val="1"/>
            <c:showBubbleSize val="0"/>
            <c:showLeaderLines val="1"/>
          </c:dLbls>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ser>
          <c:idx val="1"/>
          <c:order val="1"/>
          <c:tx>
            <c:strRef>
              <c:f>'Results Table'!$N$3</c:f>
              <c:strCache>
                <c:ptCount val="1"/>
                <c:pt idx="0">
                  <c:v>Total Requests Received</c:v>
                </c:pt>
              </c:strCache>
            </c:strRef>
          </c:tx>
          <c:dLbls>
            <c:showLegendKey val="0"/>
            <c:showVal val="0"/>
            <c:showCatName val="0"/>
            <c:showSerName val="0"/>
            <c:showPercent val="1"/>
            <c:showBubbleSize val="0"/>
            <c:showLeaderLines val="1"/>
          </c:dLbls>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Table'!$N$4:$N$10</c:f>
              <c:numCache>
                <c:formatCode>General</c:formatCode>
                <c:ptCount val="7"/>
                <c:pt idx="0">
                  <c:v>6849</c:v>
                </c:pt>
                <c:pt idx="1">
                  <c:v>6379</c:v>
                </c:pt>
                <c:pt idx="2">
                  <c:v>5839</c:v>
                </c:pt>
                <c:pt idx="3">
                  <c:v>5443</c:v>
                </c:pt>
                <c:pt idx="4">
                  <c:v>4710</c:v>
                </c:pt>
                <c:pt idx="5">
                  <c:v>513</c:v>
                </c:pt>
                <c:pt idx="6">
                  <c:v>904</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Article Requests </a:t>
            </a:r>
            <a:r>
              <a:rPr lang="en-US" dirty="0" smtClean="0"/>
              <a:t>Received</a:t>
            </a:r>
            <a:r>
              <a:rPr lang="en-US" baseline="0" dirty="0" smtClean="0"/>
              <a:t> </a:t>
            </a:r>
          </a:p>
          <a:p>
            <a:pPr>
              <a:defRPr/>
            </a:pPr>
            <a:r>
              <a:rPr lang="en-US" baseline="0" dirty="0" smtClean="0"/>
              <a:t>(Aug 2011 – Aug 2012)</a:t>
            </a:r>
            <a:endParaRPr lang="en-US" dirty="0"/>
          </a:p>
        </c:rich>
      </c:tx>
      <c:layout/>
      <c:overlay val="0"/>
    </c:title>
    <c:autoTitleDeleted val="0"/>
    <c:plotArea>
      <c:layout/>
      <c:barChart>
        <c:barDir val="col"/>
        <c:grouping val="clustered"/>
        <c:varyColors val="0"/>
        <c:ser>
          <c:idx val="0"/>
          <c:order val="0"/>
          <c:tx>
            <c:strRef>
              <c:f>'Results Table'!$L$3</c:f>
              <c:strCache>
                <c:ptCount val="1"/>
                <c:pt idx="0">
                  <c:v>Article Requests Received</c:v>
                </c:pt>
              </c:strCache>
            </c:strRef>
          </c:tx>
          <c:invertIfNegative val="0"/>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dLbls>
          <c:showLegendKey val="0"/>
          <c:showVal val="0"/>
          <c:showCatName val="0"/>
          <c:showSerName val="0"/>
          <c:showPercent val="0"/>
          <c:showBubbleSize val="0"/>
        </c:dLbls>
        <c:gapWidth val="150"/>
        <c:axId val="223118336"/>
        <c:axId val="222294528"/>
      </c:barChart>
      <c:catAx>
        <c:axId val="223118336"/>
        <c:scaling>
          <c:orientation val="minMax"/>
        </c:scaling>
        <c:delete val="0"/>
        <c:axPos val="b"/>
        <c:numFmt formatCode="General" sourceLinked="1"/>
        <c:majorTickMark val="out"/>
        <c:minorTickMark val="none"/>
        <c:tickLblPos val="nextTo"/>
        <c:crossAx val="222294528"/>
        <c:crosses val="autoZero"/>
        <c:auto val="1"/>
        <c:lblAlgn val="ctr"/>
        <c:lblOffset val="100"/>
        <c:noMultiLvlLbl val="0"/>
      </c:catAx>
      <c:valAx>
        <c:axId val="222294528"/>
        <c:scaling>
          <c:orientation val="minMax"/>
        </c:scaling>
        <c:delete val="0"/>
        <c:axPos val="l"/>
        <c:majorGridlines/>
        <c:numFmt formatCode="General" sourceLinked="1"/>
        <c:majorTickMark val="out"/>
        <c:minorTickMark val="none"/>
        <c:tickLblPos val="nextTo"/>
        <c:crossAx val="2231183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'Results Table'!$L$3</c:f>
              <c:strCache>
                <c:ptCount val="1"/>
                <c:pt idx="0">
                  <c:v>Article Requests Received</c:v>
                </c:pt>
              </c:strCache>
            </c:strRef>
          </c:tx>
          <c:invertIfNegative val="0"/>
          <c:cat>
            <c:strRef>
              <c:f>'Results Table'!$J$4:$K$10</c:f>
              <c:strCache>
                <c:ptCount val="7"/>
                <c:pt idx="0">
                  <c:v>Monday</c:v>
                </c:pt>
                <c:pt idx="1">
                  <c:v>Tuesday</c:v>
                </c:pt>
                <c:pt idx="2">
                  <c:v>Wednesday</c:v>
                </c:pt>
                <c:pt idx="3">
                  <c:v>Thursday</c:v>
                </c:pt>
                <c:pt idx="4">
                  <c:v>Friday</c:v>
                </c:pt>
                <c:pt idx="5">
                  <c:v>Saturday</c:v>
                </c:pt>
                <c:pt idx="6">
                  <c:v>Sunday</c:v>
                </c:pt>
              </c:strCache>
            </c:strRef>
          </c:cat>
          <c:val>
            <c:numRef>
              <c:f>'Results Table'!$L$4:$L$10</c:f>
              <c:numCache>
                <c:formatCode>General</c:formatCode>
                <c:ptCount val="7"/>
                <c:pt idx="0">
                  <c:v>2585</c:v>
                </c:pt>
                <c:pt idx="1">
                  <c:v>2468</c:v>
                </c:pt>
                <c:pt idx="2">
                  <c:v>2196</c:v>
                </c:pt>
                <c:pt idx="3">
                  <c:v>2034</c:v>
                </c:pt>
                <c:pt idx="4">
                  <c:v>1782</c:v>
                </c:pt>
                <c:pt idx="5">
                  <c:v>114</c:v>
                </c:pt>
                <c:pt idx="6">
                  <c:v>331</c:v>
                </c:pt>
              </c:numCache>
            </c:numRef>
          </c:val>
        </c:ser>
        <c:dLbls>
          <c:showLegendKey val="0"/>
          <c:showVal val="0"/>
          <c:showCatName val="0"/>
          <c:showSerName val="0"/>
          <c:showPercent val="0"/>
          <c:showBubbleSize val="0"/>
        </c:dLbls>
        <c:gapWidth val="150"/>
        <c:axId val="223119872"/>
        <c:axId val="222296256"/>
      </c:barChart>
      <c:catAx>
        <c:axId val="223119872"/>
        <c:scaling>
          <c:orientation val="minMax"/>
        </c:scaling>
        <c:delete val="0"/>
        <c:axPos val="b"/>
        <c:numFmt formatCode="General" sourceLinked="1"/>
        <c:majorTickMark val="out"/>
        <c:minorTickMark val="none"/>
        <c:tickLblPos val="nextTo"/>
        <c:crossAx val="222296256"/>
        <c:crosses val="autoZero"/>
        <c:auto val="1"/>
        <c:lblAlgn val="ctr"/>
        <c:lblOffset val="100"/>
        <c:noMultiLvlLbl val="0"/>
      </c:catAx>
      <c:valAx>
        <c:axId val="222296256"/>
        <c:scaling>
          <c:orientation val="minMax"/>
        </c:scaling>
        <c:delete val="0"/>
        <c:axPos val="l"/>
        <c:majorGridlines/>
        <c:numFmt formatCode="General" sourceLinked="1"/>
        <c:majorTickMark val="out"/>
        <c:minorTickMark val="none"/>
        <c:tickLblPos val="nextTo"/>
        <c:crossAx val="22311987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1DC2C1-AB79-48CB-851D-46B430ABE1BC}" type="datetimeFigureOut">
              <a:rPr lang="en-US" smtClean="0"/>
              <a:pPr/>
              <a:t>12/21/2012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75762F-AEEE-4D7A-8CA7-62A77E24AD51}" type="slidenum">
              <a:rPr lang="en-US" smtClean="0"/>
              <a:pPr/>
              <a:t>‹#›</a:t>
            </a:fld>
            <a:endParaRPr lang="en-US"/>
          </a:p>
        </p:txBody>
      </p:sp>
    </p:spTree>
    <p:extLst>
      <p:ext uri="{BB962C8B-B14F-4D97-AF65-F5344CB8AC3E}">
        <p14:creationId xmlns:p14="http://schemas.microsoft.com/office/powerpoint/2010/main" val="232304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5762F-AEEE-4D7A-8CA7-62A77E24AD51}" type="slidenum">
              <a:rPr lang="en-US" smtClean="0"/>
              <a:pPr/>
              <a:t>5</a:t>
            </a:fld>
            <a:endParaRPr lang="en-US"/>
          </a:p>
        </p:txBody>
      </p:sp>
    </p:spTree>
    <p:extLst>
      <p:ext uri="{BB962C8B-B14F-4D97-AF65-F5344CB8AC3E}">
        <p14:creationId xmlns:p14="http://schemas.microsoft.com/office/powerpoint/2010/main" val="52590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400" dirty="0"/>
              <a:t>Unique and important view two-way perspective of each ILL transaction.  No other system looks across the entire process with such detail and ease.</a:t>
            </a:r>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D9BD648-BD5E-4E46-9D2C-DFB5A6A40D36}" type="slidenum">
              <a:rPr lang="en-US" b="1">
                <a:solidFill>
                  <a:prstClr val="white"/>
                </a:solidFill>
                <a:latin typeface="Garamond" pitchFamily="18" charset="0"/>
                <a:cs typeface="Times New Roman" pitchFamily="18" charset="0"/>
              </a:rPr>
              <a:pPr fontAlgn="base">
                <a:spcBef>
                  <a:spcPct val="0"/>
                </a:spcBef>
                <a:spcAft>
                  <a:spcPct val="0"/>
                </a:spcAft>
                <a:defRPr/>
              </a:pPr>
              <a:t>59</a:t>
            </a:fld>
            <a:endParaRPr lang="en-US" b="1" dirty="0">
              <a:solidFill>
                <a:prstClr val="white"/>
              </a:solidFill>
              <a:latin typeface="Garamond"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(SELECT [</a:t>
            </a:r>
            <a:r>
              <a:rPr lang="en-US" dirty="0" err="1" smtClean="0"/>
              <a:t>PhotoJournalTitle</a:t>
            </a:r>
            <a:r>
              <a:rPr lang="en-US" dirty="0" smtClean="0"/>
              <a:t>] FROM [Copyright Compliance] As </a:t>
            </a:r>
            <a:r>
              <a:rPr lang="en-US" dirty="0" err="1" smtClean="0"/>
              <a:t>Tmp</a:t>
            </a:r>
            <a:r>
              <a:rPr lang="en-US" dirty="0" smtClean="0"/>
              <a:t> GROUP BY [</a:t>
            </a:r>
            <a:r>
              <a:rPr lang="en-US" dirty="0" err="1" smtClean="0"/>
              <a:t>PhotoJournalTitle</a:t>
            </a:r>
            <a:r>
              <a:rPr lang="en-US" smtClean="0"/>
              <a:t>] HAVING Count(*)&gt;5)</a:t>
            </a:r>
            <a:endParaRPr lang="en-US"/>
          </a:p>
        </p:txBody>
      </p:sp>
      <p:sp>
        <p:nvSpPr>
          <p:cNvPr id="4" name="Slide Number Placeholder 3"/>
          <p:cNvSpPr>
            <a:spLocks noGrp="1"/>
          </p:cNvSpPr>
          <p:nvPr>
            <p:ph type="sldNum" sz="quarter" idx="10"/>
          </p:nvPr>
        </p:nvSpPr>
        <p:spPr/>
        <p:txBody>
          <a:bodyPr/>
          <a:lstStyle/>
          <a:p>
            <a:fld id="{6774E841-9927-4982-A447-35EF33D1AEB2}"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968D0-FEA8-419E-AA12-B862FB99FB75}" type="slidenum">
              <a:rPr lang="en-US" smtClean="0"/>
              <a:pPr/>
              <a:t>22</a:t>
            </a:fld>
            <a:endParaRPr lang="en-US"/>
          </a:p>
        </p:txBody>
      </p:sp>
    </p:spTree>
    <p:extLst>
      <p:ext uri="{BB962C8B-B14F-4D97-AF65-F5344CB8AC3E}">
        <p14:creationId xmlns:p14="http://schemas.microsoft.com/office/powerpoint/2010/main" val="103687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slow and</a:t>
            </a:r>
            <a:r>
              <a:rPr lang="en-US" baseline="0" dirty="0" smtClean="0"/>
              <a:t> low percentage filling libraries from custom holdings profiles.</a:t>
            </a:r>
            <a:endParaRPr lang="en-US" dirty="0"/>
          </a:p>
        </p:txBody>
      </p:sp>
      <p:sp>
        <p:nvSpPr>
          <p:cNvPr id="4" name="Slide Number Placeholder 3"/>
          <p:cNvSpPr>
            <a:spLocks noGrp="1"/>
          </p:cNvSpPr>
          <p:nvPr>
            <p:ph type="sldNum" sz="quarter" idx="10"/>
          </p:nvPr>
        </p:nvSpPr>
        <p:spPr/>
        <p:txBody>
          <a:bodyPr/>
          <a:lstStyle/>
          <a:p>
            <a:fld id="{B975762F-AEEE-4D7A-8CA7-62A77E24AD51}" type="slidenum">
              <a:rPr lang="en-US" smtClean="0"/>
              <a:pPr/>
              <a:t>44</a:t>
            </a:fld>
            <a:endParaRPr lang="en-US"/>
          </a:p>
        </p:txBody>
      </p:sp>
    </p:spTree>
    <p:extLst>
      <p:ext uri="{BB962C8B-B14F-4D97-AF65-F5344CB8AC3E}">
        <p14:creationId xmlns:p14="http://schemas.microsoft.com/office/powerpoint/2010/main" val="253903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a:xfrm>
            <a:off x="1181100" y="700088"/>
            <a:ext cx="4648200" cy="3486150"/>
          </a:xfrm>
          <a:ln/>
        </p:spPr>
      </p:sp>
      <p:sp>
        <p:nvSpPr>
          <p:cNvPr id="223234" name="Notes Placeholder 2"/>
          <p:cNvSpPr>
            <a:spLocks noGrp="1"/>
          </p:cNvSpPr>
          <p:nvPr>
            <p:ph type="body" idx="1"/>
          </p:nvPr>
        </p:nvSpPr>
        <p:spPr>
          <a:noFill/>
          <a:ln/>
        </p:spPr>
        <p:txBody>
          <a:bodyPr>
            <a:normAutofit/>
          </a:bodyPr>
          <a:lstStyle/>
          <a:p>
            <a:r>
              <a:rPr lang="en-US" sz="1400" dirty="0"/>
              <a:t>TIM</a:t>
            </a:r>
          </a:p>
          <a:p>
            <a:r>
              <a:rPr lang="en-US" sz="1400" dirty="0"/>
              <a:t>TPAM provides libraries with a series of hierarchically linked charts.</a:t>
            </a:r>
          </a:p>
        </p:txBody>
      </p:sp>
      <p:sp>
        <p:nvSpPr>
          <p:cNvPr id="223235" name="Slide Number Placeholder 3"/>
          <p:cNvSpPr>
            <a:spLocks noGrp="1"/>
          </p:cNvSpPr>
          <p:nvPr>
            <p:ph type="sldNum" sz="quarter" idx="5"/>
          </p:nvPr>
        </p:nvSpPr>
        <p:spPr>
          <a:noFill/>
        </p:spPr>
        <p:txBody>
          <a:bodyPr/>
          <a:lstStyle/>
          <a:p>
            <a:pPr fontAlgn="base">
              <a:spcBef>
                <a:spcPct val="0"/>
              </a:spcBef>
              <a:spcAft>
                <a:spcPct val="0"/>
              </a:spcAft>
            </a:pPr>
            <a:fld id="{6636C049-C861-4350-B8AA-C5F85C82A8F5}" type="slidenum">
              <a:rPr lang="en-US" b="1">
                <a:solidFill>
                  <a:prstClr val="white"/>
                </a:solidFill>
                <a:latin typeface="Garamond" pitchFamily="18" charset="0"/>
                <a:cs typeface="Times New Roman" pitchFamily="18" charset="0"/>
              </a:rPr>
              <a:pPr fontAlgn="base">
                <a:spcBef>
                  <a:spcPct val="0"/>
                </a:spcBef>
                <a:spcAft>
                  <a:spcPct val="0"/>
                </a:spcAft>
              </a:pPr>
              <a:t>54</a:t>
            </a:fld>
            <a:endParaRPr lang="en-US" b="1" dirty="0">
              <a:solidFill>
                <a:prstClr val="white"/>
              </a:solidFill>
              <a:latin typeface="Garamond"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81100" y="696913"/>
            <a:ext cx="4648200" cy="3486150"/>
          </a:xfrm>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6A6D8A5D-AE71-4F2D-AA25-9A98D260BC38}" type="slidenum">
              <a:rPr lang="en-US" smtClean="0">
                <a:solidFill>
                  <a:prstClr val="black"/>
                </a:solidFill>
                <a:latin typeface="Arial" pitchFamily="34" charset="0"/>
              </a:rPr>
              <a:pPr/>
              <a:t>55</a:t>
            </a:fld>
            <a:endParaRPr lang="en-US" smtClean="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ED9BD648-BD5E-4E46-9D2C-DFB5A6A40D36}" type="slidenum">
              <a:rPr lang="en-US" b="1">
                <a:solidFill>
                  <a:prstClr val="white"/>
                </a:solidFill>
                <a:latin typeface="Garamond" pitchFamily="18" charset="0"/>
                <a:cs typeface="Times New Roman" pitchFamily="18" charset="0"/>
              </a:rPr>
              <a:pPr fontAlgn="base">
                <a:spcBef>
                  <a:spcPct val="0"/>
                </a:spcBef>
                <a:spcAft>
                  <a:spcPct val="0"/>
                </a:spcAft>
                <a:defRPr/>
              </a:pPr>
              <a:t>56</a:t>
            </a:fld>
            <a:endParaRPr lang="en-US" b="1" dirty="0">
              <a:solidFill>
                <a:prstClr val="white"/>
              </a:solidFill>
              <a:latin typeface="Garamond"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57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58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110704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164640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3552100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9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17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18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869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5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701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34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5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42000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83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80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solidFill>
                  <a:prstClr val="black">
                    <a:tint val="75000"/>
                  </a:prstClr>
                </a:solidFill>
              </a:rPr>
              <a:pPr/>
              <a:t>12/21/2012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D8D40-7E77-6846-B660-98901BA1C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86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fontAlgn="base">
              <a:spcBef>
                <a:spcPct val="0"/>
              </a:spcBef>
              <a:spcAft>
                <a:spcPct val="0"/>
              </a:spcAft>
              <a:defRPr/>
            </a:pPr>
            <a:fld id="{439D97E0-9C82-48D3-973D-CBC6E2BD96F8}" type="slidenum">
              <a:rPr lang="en-US" sz="1300">
                <a:solidFill>
                  <a:srgbClr val="000000"/>
                </a:solidFill>
                <a:latin typeface="Arial"/>
                <a:cs typeface="Arial"/>
              </a:rPr>
              <a:pPr fontAlgn="base">
                <a:spcBef>
                  <a:spcPct val="0"/>
                </a:spcBef>
                <a:spcAft>
                  <a:spcPct val="0"/>
                </a:spcAft>
                <a:defRPr/>
              </a:pPr>
              <a:t>‹#›</a:t>
            </a:fld>
            <a:endParaRPr lang="en-US" sz="1300" dirty="0">
              <a:solidFill>
                <a:srgbClr val="000000"/>
              </a:solidFill>
              <a:latin typeface="Arial"/>
              <a:cs typeface="Arial"/>
            </a:endParaRPr>
          </a:p>
        </p:txBody>
      </p:sp>
    </p:spTree>
    <p:extLst>
      <p:ext uri="{BB962C8B-B14F-4D97-AF65-F5344CB8AC3E}">
        <p14:creationId xmlns:p14="http://schemas.microsoft.com/office/powerpoint/2010/main" val="32986072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248147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256972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40132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414925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69976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1551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C2D26-148B-42CA-B5DA-4960E48CCCF0}" type="datetimeFigureOut">
              <a:rPr lang="en-US" smtClean="0"/>
              <a:pPr/>
              <a:t>12/21/2012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084DB-A5EB-4376-ADBB-33853685A368}" type="slidenum">
              <a:rPr lang="en-US" smtClean="0"/>
              <a:pPr/>
              <a:t>‹#›</a:t>
            </a:fld>
            <a:endParaRPr lang="en-US"/>
          </a:p>
        </p:txBody>
      </p:sp>
    </p:spTree>
    <p:extLst>
      <p:ext uri="{BB962C8B-B14F-4D97-AF65-F5344CB8AC3E}">
        <p14:creationId xmlns:p14="http://schemas.microsoft.com/office/powerpoint/2010/main" val="387917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2D26-148B-42CA-B5DA-4960E48CCCF0}" type="datetimeFigureOut">
              <a:rPr lang="en-US" smtClean="0"/>
              <a:pPr/>
              <a:t>12/21/2012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084DB-A5EB-4376-ADBB-33853685A368}" type="slidenum">
              <a:rPr lang="en-US" smtClean="0"/>
              <a:pPr/>
              <a:t>‹#›</a:t>
            </a:fld>
            <a:endParaRPr lang="en-US"/>
          </a:p>
        </p:txBody>
      </p:sp>
    </p:spTree>
    <p:extLst>
      <p:ext uri="{BB962C8B-B14F-4D97-AF65-F5344CB8AC3E}">
        <p14:creationId xmlns:p14="http://schemas.microsoft.com/office/powerpoint/2010/main" val="11959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3DD3E1F-DB3E-6F42-B457-B3FA03102DC7}" type="datetimeFigureOut">
              <a:rPr lang="en-US" smtClean="0">
                <a:solidFill>
                  <a:prstClr val="black">
                    <a:tint val="75000"/>
                  </a:prstClr>
                </a:solidFill>
              </a:rPr>
              <a:pPr defTabSz="457200"/>
              <a:t>12/21/2012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02D8D40-7E77-6846-B660-98901BA1C08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42528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prometheus.atlas-sys.com/display/illiad/ILLiad+Report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90850" y="45479"/>
            <a:ext cx="3162300" cy="579769"/>
            <a:chOff x="2552700" y="45479"/>
            <a:chExt cx="3162300" cy="579769"/>
          </a:xfrm>
        </p:grpSpPr>
        <p:pic>
          <p:nvPicPr>
            <p:cNvPr id="4" name="Picture 2" descr="C:\Users\jonesw\Desktop\My Stuff\Posters\ILLiad Poster 2012\Regional Mentor Program\Mentor Planets6 (latest version).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00600" y="45479"/>
              <a:ext cx="914400" cy="577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nesw\Desktop\My Stuff\Posters\ILLiad Poster 2012\IDS logo_300dp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60551"/>
              <a:ext cx="2133600" cy="564697"/>
            </a:xfrm>
            <a:prstGeom prst="rect">
              <a:avLst/>
            </a:prstGeom>
            <a:noFill/>
            <a:ln>
              <a:noFill/>
            </a:ln>
          </p:spPr>
        </p:pic>
      </p:grpSp>
      <p:sp>
        <p:nvSpPr>
          <p:cNvPr id="6" name="TextBox 5"/>
          <p:cNvSpPr txBox="1"/>
          <p:nvPr/>
        </p:nvSpPr>
        <p:spPr>
          <a:xfrm>
            <a:off x="438150" y="533400"/>
            <a:ext cx="8267700"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Corbel" pitchFamily="34" charset="0"/>
              </a:rPr>
              <a:t>Regional User Groups:  ILL/DD Statistics</a:t>
            </a:r>
            <a:endParaRPr lang="en-US" sz="3200" b="1" dirty="0">
              <a:effectLst>
                <a:outerShdw blurRad="38100" dist="38100" dir="2700000" algn="tl">
                  <a:srgbClr val="000000">
                    <a:alpha val="43137"/>
                  </a:srgbClr>
                </a:outerShdw>
              </a:effectLst>
              <a:latin typeface="Corbel" pitchFamily="34" charset="0"/>
            </a:endParaRPr>
          </a:p>
        </p:txBody>
      </p:sp>
      <p:pic>
        <p:nvPicPr>
          <p:cNvPr id="4099" name="Picture 3" descr="C:\Users\jonesw\Dropbox\SYR Data\Screenshots\Net Lending starting at negative 2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86" b="2021"/>
          <a:stretch/>
        </p:blipFill>
        <p:spPr bwMode="auto">
          <a:xfrm>
            <a:off x="-22303" y="2971800"/>
            <a:ext cx="9220201" cy="39010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nesw\Dropbox\SYR Data\Screenshots\Chart Format T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2855" y="1219200"/>
            <a:ext cx="3494435" cy="1717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4041626742"/>
              </p:ext>
            </p:extLst>
          </p:nvPr>
        </p:nvGraphicFramePr>
        <p:xfrm>
          <a:off x="533400" y="1108882"/>
          <a:ext cx="2895600" cy="19640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36920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Creating Queries</a:t>
            </a:r>
            <a:endParaRPr lang="en-US" dirty="0"/>
          </a:p>
        </p:txBody>
      </p:sp>
      <p:sp>
        <p:nvSpPr>
          <p:cNvPr id="3" name="Content Placeholder 2"/>
          <p:cNvSpPr>
            <a:spLocks noGrp="1"/>
          </p:cNvSpPr>
          <p:nvPr>
            <p:ph sz="quarter" idx="1"/>
          </p:nvPr>
        </p:nvSpPr>
        <p:spPr>
          <a:xfrm>
            <a:off x="457200" y="1143000"/>
            <a:ext cx="8229600" cy="4525963"/>
          </a:xfrm>
        </p:spPr>
        <p:txBody>
          <a:bodyPr/>
          <a:lstStyle/>
          <a:p>
            <a:r>
              <a:rPr lang="en-US" dirty="0" smtClean="0"/>
              <a:t>On the Create menu, choose </a:t>
            </a:r>
            <a:r>
              <a:rPr lang="en-US" b="1" dirty="0" smtClean="0"/>
              <a:t>Query Wizard.</a:t>
            </a:r>
          </a:p>
          <a:p>
            <a:r>
              <a:rPr lang="en-US" dirty="0" smtClean="0"/>
              <a:t>Add the fields you want to see in the end report, and any fields you want to operate against.</a:t>
            </a:r>
            <a:endParaRPr lang="en-US" b="1" dirty="0" smtClean="0"/>
          </a:p>
        </p:txBody>
      </p:sp>
      <p:pic>
        <p:nvPicPr>
          <p:cNvPr id="23554" name="Picture 2"/>
          <p:cNvPicPr>
            <a:picLocks noChangeAspect="1" noChangeArrowheads="1"/>
          </p:cNvPicPr>
          <p:nvPr/>
        </p:nvPicPr>
        <p:blipFill>
          <a:blip r:embed="rId2" cstate="print"/>
          <a:srcRect/>
          <a:stretch>
            <a:fillRect/>
          </a:stretch>
        </p:blipFill>
        <p:spPr bwMode="auto">
          <a:xfrm>
            <a:off x="333376" y="3282772"/>
            <a:ext cx="7467600" cy="1217789"/>
          </a:xfrm>
          <a:prstGeom prst="rect">
            <a:avLst/>
          </a:prstGeom>
          <a:noFill/>
          <a:ln w="9525">
            <a:noFill/>
            <a:miter lim="800000"/>
            <a:headEnd/>
            <a:tailEnd/>
          </a:ln>
        </p:spPr>
      </p:pic>
      <p:pic>
        <p:nvPicPr>
          <p:cNvPr id="23556" name="Picture 4" descr="C:\Users\lrath\AppData\Local\Temp\SNAGHTML23c4e220.PNG"/>
          <p:cNvPicPr>
            <a:picLocks noChangeAspect="1" noChangeArrowheads="1"/>
          </p:cNvPicPr>
          <p:nvPr/>
        </p:nvPicPr>
        <p:blipFill>
          <a:blip r:embed="rId3" cstate="print"/>
          <a:srcRect/>
          <a:stretch>
            <a:fillRect/>
          </a:stretch>
        </p:blipFill>
        <p:spPr bwMode="auto">
          <a:xfrm>
            <a:off x="5562600" y="4191000"/>
            <a:ext cx="3338826" cy="2495549"/>
          </a:xfrm>
          <a:prstGeom prst="rect">
            <a:avLst/>
          </a:prstGeom>
          <a:noFill/>
        </p:spPr>
      </p:pic>
    </p:spTree>
    <p:extLst>
      <p:ext uri="{BB962C8B-B14F-4D97-AF65-F5344CB8AC3E}">
        <p14:creationId xmlns:p14="http://schemas.microsoft.com/office/powerpoint/2010/main" val="20741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Query: Copyright Compliance Queue</a:t>
            </a:r>
            <a:endParaRPr lang="en-US" dirty="0"/>
          </a:p>
        </p:txBody>
      </p:sp>
      <p:sp>
        <p:nvSpPr>
          <p:cNvPr id="3" name="Content Placeholder 2"/>
          <p:cNvSpPr>
            <a:spLocks noGrp="1"/>
          </p:cNvSpPr>
          <p:nvPr>
            <p:ph sz="quarter" idx="1"/>
          </p:nvPr>
        </p:nvSpPr>
        <p:spPr/>
        <p:txBody>
          <a:bodyPr>
            <a:normAutofit/>
          </a:bodyPr>
          <a:lstStyle/>
          <a:p>
            <a:r>
              <a:rPr lang="en-US" dirty="0" smtClean="0"/>
              <a:t>Step 1: Query for all Articles Borrowed for the last calendar year.</a:t>
            </a:r>
          </a:p>
          <a:p>
            <a:r>
              <a:rPr lang="en-US" dirty="0" smtClean="0"/>
              <a:t>Criteria: </a:t>
            </a:r>
          </a:p>
          <a:p>
            <a:pPr marL="971550" lvl="1" indent="-514350">
              <a:buFont typeface="+mj-lt"/>
              <a:buAutoNum type="arabicPeriod"/>
            </a:pPr>
            <a:r>
              <a:rPr lang="en-US" dirty="0" err="1" smtClean="0"/>
              <a:t>ProcessType</a:t>
            </a:r>
            <a:r>
              <a:rPr lang="en-US" dirty="0" smtClean="0"/>
              <a:t> is "Borrowing"</a:t>
            </a:r>
          </a:p>
          <a:p>
            <a:pPr marL="971550" lvl="1" indent="-514350">
              <a:buFont typeface="+mj-lt"/>
              <a:buAutoNum type="arabicPeriod"/>
            </a:pPr>
            <a:r>
              <a:rPr lang="en-US" dirty="0" err="1" smtClean="0"/>
              <a:t>CopyrightAlreadyPaid</a:t>
            </a:r>
            <a:r>
              <a:rPr lang="en-US" dirty="0" smtClean="0"/>
              <a:t>  is "No"</a:t>
            </a:r>
          </a:p>
          <a:p>
            <a:pPr marL="971550" lvl="1" indent="-514350">
              <a:buFont typeface="+mj-lt"/>
              <a:buAutoNum type="arabicPeriod"/>
            </a:pPr>
            <a:r>
              <a:rPr lang="en-US" dirty="0" err="1" smtClean="0"/>
              <a:t>CreationDate</a:t>
            </a:r>
            <a:r>
              <a:rPr lang="en-US" dirty="0" smtClean="0"/>
              <a:t> is Between #1/1/2011# And #12/31/2011#</a:t>
            </a:r>
          </a:p>
          <a:p>
            <a:pPr marL="971550" lvl="1" indent="-514350">
              <a:buFont typeface="+mj-lt"/>
              <a:buAutoNum type="arabicPeriod"/>
            </a:pPr>
            <a:r>
              <a:rPr lang="en-US" dirty="0" err="1" smtClean="0"/>
              <a:t>PhotoJournalYear</a:t>
            </a:r>
            <a:r>
              <a:rPr lang="en-US" dirty="0" smtClean="0"/>
              <a:t> &gt; Year(Date()-"5")</a:t>
            </a:r>
          </a:p>
          <a:p>
            <a:endParaRPr lang="en-US" dirty="0" smtClean="0"/>
          </a:p>
        </p:txBody>
      </p:sp>
    </p:spTree>
    <p:extLst>
      <p:ext uri="{BB962C8B-B14F-4D97-AF65-F5344CB8AC3E}">
        <p14:creationId xmlns:p14="http://schemas.microsoft.com/office/powerpoint/2010/main" val="603555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Excel</a:t>
            </a:r>
            <a:endParaRPr lang="en-US" dirty="0"/>
          </a:p>
        </p:txBody>
      </p:sp>
      <p:sp>
        <p:nvSpPr>
          <p:cNvPr id="3" name="Content Placeholder 2"/>
          <p:cNvSpPr>
            <a:spLocks noGrp="1"/>
          </p:cNvSpPr>
          <p:nvPr>
            <p:ph sz="quarter" idx="1"/>
          </p:nvPr>
        </p:nvSpPr>
        <p:spPr/>
        <p:txBody>
          <a:bodyPr/>
          <a:lstStyle/>
          <a:p>
            <a:r>
              <a:rPr lang="en-US" dirty="0" smtClean="0"/>
              <a:t>Charts don’t work well with Linked Data. </a:t>
            </a:r>
            <a:r>
              <a:rPr lang="en-US" dirty="0" smtClean="0">
                <a:sym typeface="Wingdings" pitchFamily="2" charset="2"/>
              </a:rPr>
              <a:t></a:t>
            </a:r>
            <a:endParaRPr lang="en-US" dirty="0" smtClean="0"/>
          </a:p>
          <a:p>
            <a:r>
              <a:rPr lang="en-US" dirty="0" smtClean="0"/>
              <a:t>Under External Data, Export to Excel</a:t>
            </a:r>
            <a:endParaRPr lang="en-US" dirty="0"/>
          </a:p>
        </p:txBody>
      </p:sp>
      <p:pic>
        <p:nvPicPr>
          <p:cNvPr id="30723" name="Picture 3"/>
          <p:cNvPicPr>
            <a:picLocks noChangeAspect="1" noChangeArrowheads="1"/>
          </p:cNvPicPr>
          <p:nvPr/>
        </p:nvPicPr>
        <p:blipFill>
          <a:blip r:embed="rId2" cstate="print"/>
          <a:srcRect/>
          <a:stretch>
            <a:fillRect/>
          </a:stretch>
        </p:blipFill>
        <p:spPr bwMode="auto">
          <a:xfrm>
            <a:off x="1142999" y="3048000"/>
            <a:ext cx="6675437" cy="2495550"/>
          </a:xfrm>
          <a:prstGeom prst="rect">
            <a:avLst/>
          </a:prstGeom>
          <a:noFill/>
          <a:ln w="9525">
            <a:noFill/>
            <a:miter lim="800000"/>
            <a:headEnd/>
            <a:tailEnd/>
          </a:ln>
        </p:spPr>
      </p:pic>
    </p:spTree>
    <p:extLst>
      <p:ext uri="{BB962C8B-B14F-4D97-AF65-F5344CB8AC3E}">
        <p14:creationId xmlns:p14="http://schemas.microsoft.com/office/powerpoint/2010/main" val="409822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which ones do we have to pay?</a:t>
            </a:r>
            <a:endParaRPr lang="en-US" dirty="0"/>
          </a:p>
        </p:txBody>
      </p:sp>
      <p:sp>
        <p:nvSpPr>
          <p:cNvPr id="3" name="Content Placeholder 2"/>
          <p:cNvSpPr>
            <a:spLocks noGrp="1"/>
          </p:cNvSpPr>
          <p:nvPr>
            <p:ph sz="quarter" idx="1"/>
          </p:nvPr>
        </p:nvSpPr>
        <p:spPr/>
        <p:txBody>
          <a:bodyPr/>
          <a:lstStyle/>
          <a:p>
            <a:r>
              <a:rPr lang="en-US" dirty="0" smtClean="0"/>
              <a:t>We need to query a query:</a:t>
            </a:r>
          </a:p>
          <a:p>
            <a:pPr lvl="1"/>
            <a:r>
              <a:rPr lang="en-US" dirty="0" smtClean="0"/>
              <a:t>Create another query to sort through Copyright Compliance queue (I named mine Articles to Pay).</a:t>
            </a:r>
          </a:p>
          <a:p>
            <a:pPr lvl="1"/>
            <a:r>
              <a:rPr lang="en-US" dirty="0" smtClean="0"/>
              <a:t>This query has a </a:t>
            </a:r>
            <a:r>
              <a:rPr lang="en-US" dirty="0" err="1" smtClean="0"/>
              <a:t>subquery</a:t>
            </a:r>
            <a:r>
              <a:rPr lang="en-US" dirty="0" smtClean="0"/>
              <a:t>.</a:t>
            </a:r>
          </a:p>
          <a:p>
            <a:pPr lvl="1"/>
            <a:endParaRPr lang="en-US" dirty="0" smtClean="0"/>
          </a:p>
          <a:p>
            <a:endParaRPr lang="en-US" dirty="0"/>
          </a:p>
        </p:txBody>
      </p:sp>
      <p:pic>
        <p:nvPicPr>
          <p:cNvPr id="32771" name="Picture 3"/>
          <p:cNvPicPr>
            <a:picLocks noChangeAspect="1" noChangeArrowheads="1"/>
          </p:cNvPicPr>
          <p:nvPr/>
        </p:nvPicPr>
        <p:blipFill>
          <a:blip r:embed="rId3" cstate="print"/>
          <a:srcRect/>
          <a:stretch>
            <a:fillRect/>
          </a:stretch>
        </p:blipFill>
        <p:spPr bwMode="auto">
          <a:xfrm>
            <a:off x="1219200" y="3733800"/>
            <a:ext cx="6713537" cy="3124200"/>
          </a:xfrm>
          <a:prstGeom prst="rect">
            <a:avLst/>
          </a:prstGeom>
          <a:noFill/>
          <a:ln w="9525">
            <a:noFill/>
            <a:miter lim="800000"/>
            <a:headEnd/>
            <a:tailEnd/>
          </a:ln>
        </p:spPr>
      </p:pic>
    </p:spTree>
    <p:extLst>
      <p:ext uri="{BB962C8B-B14F-4D97-AF65-F5344CB8AC3E}">
        <p14:creationId xmlns:p14="http://schemas.microsoft.com/office/powerpoint/2010/main" val="3122282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I have to use Access?</a:t>
            </a:r>
            <a:endParaRPr lang="en-US" dirty="0"/>
          </a:p>
        </p:txBody>
      </p:sp>
      <p:sp>
        <p:nvSpPr>
          <p:cNvPr id="3" name="Content Placeholder 2"/>
          <p:cNvSpPr>
            <a:spLocks noGrp="1"/>
          </p:cNvSpPr>
          <p:nvPr>
            <p:ph idx="1"/>
          </p:nvPr>
        </p:nvSpPr>
        <p:spPr/>
        <p:txBody>
          <a:bodyPr/>
          <a:lstStyle/>
          <a:p>
            <a:pPr algn="ctr">
              <a:buNone/>
            </a:pPr>
            <a:r>
              <a:rPr lang="en-US" sz="6600" dirty="0" smtClean="0"/>
              <a:t>NO!</a:t>
            </a:r>
          </a:p>
          <a:p>
            <a:pPr algn="ctr">
              <a:buNone/>
            </a:pPr>
            <a:endParaRPr lang="en-US" sz="4800" dirty="0" smtClean="0"/>
          </a:p>
          <a:p>
            <a:r>
              <a:rPr lang="en-US" dirty="0" smtClean="0"/>
              <a:t>ILLiad custom searching is amazing.</a:t>
            </a:r>
          </a:p>
          <a:p>
            <a:r>
              <a:rPr lang="en-US" dirty="0" smtClean="0"/>
              <a:t>Together with Excel, it’s usually enough.</a:t>
            </a:r>
          </a:p>
          <a:p>
            <a:r>
              <a:rPr lang="en-US" dirty="0" smtClean="0"/>
              <a:t>Stay tuned for more on custom searching!</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543800" cy="954107"/>
          </a:xfrm>
          <a:prstGeom prst="rect">
            <a:avLst/>
          </a:prstGeom>
          <a:noFill/>
        </p:spPr>
        <p:txBody>
          <a:bodyPr wrap="square" rtlCol="0">
            <a:spAutoFit/>
          </a:bodyPr>
          <a:lstStyle/>
          <a:p>
            <a:r>
              <a:rPr lang="en-US" sz="2800" dirty="0" smtClean="0"/>
              <a:t>Feature of Using an </a:t>
            </a:r>
            <a:r>
              <a:rPr lang="en-US" sz="2800" dirty="0" err="1" smtClean="0"/>
              <a:t>Illiad</a:t>
            </a:r>
            <a:r>
              <a:rPr lang="en-US" sz="2800" dirty="0" smtClean="0"/>
              <a:t> Web Report with Excel to get useful data for staffing decisions:</a:t>
            </a:r>
            <a:endParaRPr lang="en-US" sz="2800" dirty="0"/>
          </a:p>
        </p:txBody>
      </p:sp>
      <p:sp>
        <p:nvSpPr>
          <p:cNvPr id="3" name="TextBox 2"/>
          <p:cNvSpPr txBox="1"/>
          <p:nvPr/>
        </p:nvSpPr>
        <p:spPr>
          <a:xfrm>
            <a:off x="1600200" y="1735246"/>
            <a:ext cx="5181600" cy="1200329"/>
          </a:xfrm>
          <a:prstGeom prst="rect">
            <a:avLst/>
          </a:prstGeom>
          <a:noFill/>
        </p:spPr>
        <p:txBody>
          <a:bodyPr wrap="square" rtlCol="0">
            <a:spAutoFit/>
          </a:bodyPr>
          <a:lstStyle/>
          <a:p>
            <a:r>
              <a:rPr lang="en-US" sz="2400" dirty="0" smtClean="0"/>
              <a:t>Requests Received by Day</a:t>
            </a:r>
          </a:p>
          <a:p>
            <a:endParaRPr lang="en-US" sz="2400" dirty="0"/>
          </a:p>
          <a:p>
            <a:r>
              <a:rPr lang="en-US" sz="2400" dirty="0" smtClean="0"/>
              <a:t>Requests Sent by Day</a:t>
            </a:r>
            <a:endParaRPr lang="en-US" sz="2400" dirty="0"/>
          </a:p>
        </p:txBody>
      </p:sp>
      <p:pic>
        <p:nvPicPr>
          <p:cNvPr id="4" name="Picture 3" descr="C:\Users\jonesw\Desktop\ILLiad Reports Menu.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8504"/>
          <a:stretch/>
        </p:blipFill>
        <p:spPr bwMode="auto">
          <a:xfrm>
            <a:off x="895131" y="3429000"/>
            <a:ext cx="6896537" cy="30330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371600" y="3048000"/>
            <a:ext cx="0" cy="914400"/>
          </a:xfrm>
          <a:prstGeom prst="straightConnector1">
            <a:avLst/>
          </a:prstGeom>
          <a:ln w="34925">
            <a:solidFill>
              <a:schemeClr val="accent6">
                <a:lumMod val="75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05000" y="3048000"/>
            <a:ext cx="0" cy="914400"/>
          </a:xfrm>
          <a:prstGeom prst="straightConnector1">
            <a:avLst/>
          </a:prstGeom>
          <a:ln w="34925">
            <a:solidFill>
              <a:schemeClr val="accent6">
                <a:lumMod val="75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67000" y="3048000"/>
            <a:ext cx="0" cy="914400"/>
          </a:xfrm>
          <a:prstGeom prst="straightConnector1">
            <a:avLst/>
          </a:prstGeom>
          <a:ln w="34925">
            <a:solidFill>
              <a:schemeClr val="accent6">
                <a:lumMod val="75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nesw\Desktop\My Stuff\Posters\ILLiad Poster 2012\Regional Mentor Program\Mentor Planets6 (latest version).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620000" y="260282"/>
            <a:ext cx="914400" cy="577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jonesw\Desktop\My Stuff\Posters\ILLiad Poster 2012\IDS logo_300dp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36482"/>
            <a:ext cx="1524000" cy="403355"/>
          </a:xfrm>
          <a:prstGeom prst="rect">
            <a:avLst/>
          </a:prstGeom>
          <a:noFill/>
          <a:ln>
            <a:noFill/>
          </a:ln>
        </p:spPr>
      </p:pic>
      <p:sp>
        <p:nvSpPr>
          <p:cNvPr id="5" name="TextBox 4"/>
          <p:cNvSpPr txBox="1"/>
          <p:nvPr/>
        </p:nvSpPr>
        <p:spPr>
          <a:xfrm>
            <a:off x="2171700" y="184082"/>
            <a:ext cx="4800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orbel" pitchFamily="34" charset="0"/>
              </a:rPr>
              <a:t>Selecting the Date Range</a:t>
            </a:r>
            <a:endParaRPr lang="en-US" sz="3200" b="1" dirty="0">
              <a:effectLst>
                <a:outerShdw blurRad="38100" dist="38100" dir="2700000" algn="tl">
                  <a:srgbClr val="000000">
                    <a:alpha val="43137"/>
                  </a:srgbClr>
                </a:outerShdw>
              </a:effectLst>
              <a:latin typeface="Corbel" pitchFamily="34" charset="0"/>
            </a:endParaRPr>
          </a:p>
        </p:txBody>
      </p:sp>
      <p:pic>
        <p:nvPicPr>
          <p:cNvPr id="3074" name="Picture 2" descr="C:\Users\jonesw\Desktop\Requests Received by D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52522"/>
            <a:ext cx="6705600" cy="39862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jonesw\Dropbox\SYR Data\Requests by Day\DropDown Calend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1765" y="2750918"/>
            <a:ext cx="1518222" cy="15569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1774902" y="2925620"/>
            <a:ext cx="0" cy="914400"/>
          </a:xfrm>
          <a:prstGeom prst="straightConnector1">
            <a:avLst/>
          </a:prstGeom>
          <a:ln w="34925">
            <a:solidFill>
              <a:schemeClr val="accent6">
                <a:lumMod val="75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nesw\Desktop\Requests Received Web Rep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9321" y="128238"/>
            <a:ext cx="7175913" cy="66073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Left Brace 1"/>
          <p:cNvSpPr/>
          <p:nvPr/>
        </p:nvSpPr>
        <p:spPr>
          <a:xfrm>
            <a:off x="1600200" y="4572000"/>
            <a:ext cx="152400" cy="14478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159834" y="4418737"/>
            <a:ext cx="1219200" cy="1754326"/>
          </a:xfrm>
          <a:prstGeom prst="rect">
            <a:avLst/>
          </a:prstGeom>
          <a:noFill/>
        </p:spPr>
        <p:txBody>
          <a:bodyPr wrap="square" rtlCol="0">
            <a:spAutoFit/>
          </a:bodyPr>
          <a:lstStyle/>
          <a:p>
            <a:r>
              <a:rPr lang="en-US" dirty="0" smtClean="0"/>
              <a:t>This shows the dates, but not an average for each week day.</a:t>
            </a:r>
            <a:endParaRPr lang="en-US" dirty="0"/>
          </a:p>
        </p:txBody>
      </p:sp>
      <p:sp>
        <p:nvSpPr>
          <p:cNvPr id="5" name="Left Brace 4"/>
          <p:cNvSpPr/>
          <p:nvPr/>
        </p:nvSpPr>
        <p:spPr>
          <a:xfrm flipH="1">
            <a:off x="6454698" y="2667000"/>
            <a:ext cx="228600" cy="144780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934200" y="2653127"/>
            <a:ext cx="1676400" cy="1477328"/>
          </a:xfrm>
          <a:prstGeom prst="rect">
            <a:avLst/>
          </a:prstGeom>
          <a:noFill/>
        </p:spPr>
        <p:txBody>
          <a:bodyPr wrap="square" rtlCol="0">
            <a:spAutoFit/>
          </a:bodyPr>
          <a:lstStyle/>
          <a:p>
            <a:r>
              <a:rPr lang="en-US" dirty="0" smtClean="0"/>
              <a:t>Shows a spike during the beginning of the Fall semester</a:t>
            </a:r>
            <a:endParaRPr lang="en-US" dirty="0"/>
          </a:p>
        </p:txBody>
      </p:sp>
    </p:spTree>
    <p:extLst>
      <p:ext uri="{BB962C8B-B14F-4D97-AF65-F5344CB8AC3E}">
        <p14:creationId xmlns:p14="http://schemas.microsoft.com/office/powerpoint/2010/main" val="420766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nesw\Desktop\Requests Received Web Rep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28238"/>
            <a:ext cx="7175913" cy="66073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7315200" y="1371600"/>
            <a:ext cx="1066800" cy="0"/>
          </a:xfrm>
          <a:prstGeom prst="straightConnector1">
            <a:avLst/>
          </a:prstGeom>
          <a:ln w="34925">
            <a:solidFill>
              <a:schemeClr val="accent6">
                <a:lumMod val="75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67600" y="1981200"/>
            <a:ext cx="1524000" cy="1754326"/>
          </a:xfrm>
          <a:prstGeom prst="rect">
            <a:avLst/>
          </a:prstGeom>
          <a:noFill/>
        </p:spPr>
        <p:txBody>
          <a:bodyPr wrap="square" rtlCol="0">
            <a:spAutoFit/>
          </a:bodyPr>
          <a:lstStyle/>
          <a:p>
            <a:r>
              <a:rPr lang="en-US" dirty="0" smtClean="0"/>
              <a:t>We want to find out what days of the week that we need the most staffing.  </a:t>
            </a:r>
            <a:endParaRPr lang="en-US" dirty="0"/>
          </a:p>
        </p:txBody>
      </p:sp>
      <p:sp>
        <p:nvSpPr>
          <p:cNvPr id="6" name="TextBox 5"/>
          <p:cNvSpPr txBox="1"/>
          <p:nvPr/>
        </p:nvSpPr>
        <p:spPr>
          <a:xfrm>
            <a:off x="7543800" y="4114800"/>
            <a:ext cx="1524000" cy="2308324"/>
          </a:xfrm>
          <a:prstGeom prst="rect">
            <a:avLst/>
          </a:prstGeom>
          <a:noFill/>
        </p:spPr>
        <p:txBody>
          <a:bodyPr wrap="square" rtlCol="0">
            <a:spAutoFit/>
          </a:bodyPr>
          <a:lstStyle/>
          <a:p>
            <a:r>
              <a:rPr lang="en-US" dirty="0" smtClean="0"/>
              <a:t>We can find this out by exporting the report to Excel and converting the date into a weekday.  </a:t>
            </a:r>
            <a:endParaRPr lang="en-US" dirty="0"/>
          </a:p>
        </p:txBody>
      </p:sp>
    </p:spTree>
    <p:extLst>
      <p:ext uri="{BB962C8B-B14F-4D97-AF65-F5344CB8AC3E}">
        <p14:creationId xmlns:p14="http://schemas.microsoft.com/office/powerpoint/2010/main" val="24758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150" y="1859340"/>
            <a:ext cx="6743700" cy="3139321"/>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latin typeface="Corbel" pitchFamily="34" charset="0"/>
              </a:rPr>
              <a:t>But how do we convert the date into a weekday?!?</a:t>
            </a:r>
            <a:endParaRPr lang="en-US" sz="6600" b="1" dirty="0">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1700" y="0"/>
            <a:ext cx="4800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orbel" pitchFamily="34" charset="0"/>
              </a:rPr>
              <a:t>What tools are available?</a:t>
            </a:r>
            <a:endParaRPr lang="en-US" sz="3200" b="1" dirty="0">
              <a:effectLst>
                <a:outerShdw blurRad="38100" dist="38100" dir="2700000" algn="tl">
                  <a:srgbClr val="000000">
                    <a:alpha val="43137"/>
                  </a:srgbClr>
                </a:outerShdw>
              </a:effectLst>
              <a:latin typeface="Corbel" pitchFamily="34" charset="0"/>
            </a:endParaRPr>
          </a:p>
        </p:txBody>
      </p:sp>
      <p:pic>
        <p:nvPicPr>
          <p:cNvPr id="2050" name="Picture 2" descr="C:\Users\jonesw\Desktop\ILLiad 8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779" y="686988"/>
            <a:ext cx="2271436"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nesw\Desktop\ILLiad Custom Search 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09" y="5018710"/>
            <a:ext cx="2654136" cy="145246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C:\Users\jonesw\Desktop\ILLiad Reports Menu.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504"/>
          <a:stretch/>
        </p:blipFill>
        <p:spPr bwMode="auto">
          <a:xfrm>
            <a:off x="155739" y="2352276"/>
            <a:ext cx="3879517" cy="170616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jonesw\Dropbox\SYR Data\Tools\OCLC Usage Statisti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419" y="1523827"/>
            <a:ext cx="4084568" cy="18289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5797" y="1890611"/>
            <a:ext cx="2819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orbel" pitchFamily="34" charset="0"/>
              </a:rPr>
              <a:t>ILLiad Web Reports</a:t>
            </a:r>
            <a:endParaRPr lang="en-US" sz="2400" b="1" dirty="0">
              <a:effectLst>
                <a:outerShdw blurRad="38100" dist="38100" dir="2700000" algn="tl">
                  <a:srgbClr val="000000">
                    <a:alpha val="43137"/>
                  </a:srgbClr>
                </a:outerShdw>
              </a:effectLst>
              <a:latin typeface="Corbel" pitchFamily="34" charset="0"/>
            </a:endParaRPr>
          </a:p>
        </p:txBody>
      </p:sp>
      <p:sp>
        <p:nvSpPr>
          <p:cNvPr id="12" name="TextBox 11"/>
          <p:cNvSpPr txBox="1"/>
          <p:nvPr/>
        </p:nvSpPr>
        <p:spPr>
          <a:xfrm>
            <a:off x="-38103" y="4287833"/>
            <a:ext cx="3284961"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orbel" pitchFamily="34" charset="0"/>
              </a:rPr>
              <a:t>ILLiad Custom Search</a:t>
            </a:r>
            <a:endParaRPr lang="en-US" sz="2400" b="1" dirty="0">
              <a:effectLst>
                <a:outerShdw blurRad="38100" dist="38100" dir="2700000" algn="tl">
                  <a:srgbClr val="000000">
                    <a:alpha val="43137"/>
                  </a:srgbClr>
                </a:outerShdw>
              </a:effectLst>
              <a:latin typeface="Corbel" pitchFamily="34" charset="0"/>
            </a:endParaRPr>
          </a:p>
        </p:txBody>
      </p:sp>
      <p:pic>
        <p:nvPicPr>
          <p:cNvPr id="2054" name="Picture 6" descr="C:\Users\jonesw\Dropbox\SYR Data\Tools\oclc clea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1451" y="609314"/>
            <a:ext cx="934960" cy="7241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32611" y="972432"/>
            <a:ext cx="2819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orbel" pitchFamily="34" charset="0"/>
              </a:rPr>
              <a:t>Usage Statistics</a:t>
            </a:r>
            <a:endParaRPr lang="en-US" sz="2400" b="1" dirty="0">
              <a:effectLst>
                <a:outerShdw blurRad="38100" dist="38100" dir="2700000" algn="tl">
                  <a:srgbClr val="000000">
                    <a:alpha val="43137"/>
                  </a:srgbClr>
                </a:outerShdw>
              </a:effectLst>
              <a:latin typeface="Corbel" pitchFamily="34" charset="0"/>
            </a:endParaRPr>
          </a:p>
        </p:txBody>
      </p:sp>
      <p:pic>
        <p:nvPicPr>
          <p:cNvPr id="15" name="Picture 2" descr="C:\Users\jonesw\Desktop\Old TPAM Ch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4265" y="4307747"/>
            <a:ext cx="3195926" cy="18485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 name="Picture 15" descr="C:\Users\jonesw\Desktop\My Stuff\Posters\ILLiad Poster 2012\IDS logo_300dpi.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4234" y="3738531"/>
            <a:ext cx="1654266" cy="437833"/>
          </a:xfrm>
          <a:prstGeom prst="rect">
            <a:avLst/>
          </a:prstGeom>
          <a:noFill/>
          <a:ln>
            <a:noFill/>
          </a:ln>
        </p:spPr>
      </p:pic>
      <p:sp>
        <p:nvSpPr>
          <p:cNvPr id="17" name="TextBox 16"/>
          <p:cNvSpPr txBox="1"/>
          <p:nvPr/>
        </p:nvSpPr>
        <p:spPr>
          <a:xfrm>
            <a:off x="6877050" y="3703927"/>
            <a:ext cx="14097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orbel" pitchFamily="34" charset="0"/>
              </a:rPr>
              <a:t>TPAM</a:t>
            </a:r>
            <a:endParaRPr lang="en-US" sz="2400" b="1" dirty="0">
              <a:effectLst>
                <a:outerShdw blurRad="38100" dist="38100" dir="2700000" algn="tl">
                  <a:srgbClr val="000000">
                    <a:alpha val="43137"/>
                  </a:srgbClr>
                </a:outerShdw>
              </a:effectLst>
              <a:latin typeface="Corbel" pitchFamily="34" charset="0"/>
            </a:endParaRPr>
          </a:p>
        </p:txBody>
      </p:sp>
      <p:sp>
        <p:nvSpPr>
          <p:cNvPr id="2" name="AutoShape 2" descr="https://encrypted-tbn0.gstatic.com/images?q=tbn:ANd9GcT580e-W-bcuapc6ivaNq9Qn-YuoKaJ61UNU8q-4JcrY9yNREKk"/>
          <p:cNvSpPr>
            <a:spLocks noChangeAspect="1" noChangeArrowheads="1"/>
          </p:cNvSpPr>
          <p:nvPr/>
        </p:nvSpPr>
        <p:spPr bwMode="auto">
          <a:xfrm>
            <a:off x="155575" y="-928688"/>
            <a:ext cx="19431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3913" y="5399029"/>
            <a:ext cx="1062622" cy="106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28999" y="4419600"/>
            <a:ext cx="1592451" cy="830997"/>
          </a:xfrm>
          <a:prstGeom prst="rect">
            <a:avLst/>
          </a:prstGeom>
          <a:noFill/>
        </p:spPr>
        <p:txBody>
          <a:bodyPr wrap="square" rtlCol="0">
            <a:spAutoFit/>
          </a:bodyPr>
          <a:lstStyle/>
          <a:p>
            <a:pPr algn="ctr"/>
            <a:r>
              <a:rPr lang="en-US" sz="2400" b="1" dirty="0" smtClean="0"/>
              <a:t>Access Database</a:t>
            </a:r>
            <a:endParaRPr lang="en-US" sz="2400" b="1" dirty="0"/>
          </a:p>
        </p:txBody>
      </p:sp>
    </p:spTree>
    <p:extLst>
      <p:ext uri="{BB962C8B-B14F-4D97-AF65-F5344CB8AC3E}">
        <p14:creationId xmlns:p14="http://schemas.microsoft.com/office/powerpoint/2010/main" val="420766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8900" y="990600"/>
            <a:ext cx="3886200" cy="646331"/>
          </a:xfrm>
          <a:prstGeom prst="rect">
            <a:avLst/>
          </a:prstGeom>
          <a:noFill/>
        </p:spPr>
        <p:txBody>
          <a:bodyPr wrap="square" rtlCol="0">
            <a:spAutoFit/>
          </a:bodyPr>
          <a:lstStyle/>
          <a:p>
            <a:r>
              <a:rPr lang="en-US" sz="3600" dirty="0" smtClean="0"/>
              <a:t>=text(B2, “</a:t>
            </a:r>
            <a:r>
              <a:rPr lang="en-US" sz="3600" dirty="0" err="1" smtClean="0"/>
              <a:t>dddd</a:t>
            </a:r>
            <a:r>
              <a:rPr lang="en-US" sz="3600" dirty="0" smtClean="0"/>
              <a:t>”)</a:t>
            </a:r>
            <a:endParaRPr lang="en-US" sz="3600" dirty="0"/>
          </a:p>
        </p:txBody>
      </p:sp>
      <p:sp>
        <p:nvSpPr>
          <p:cNvPr id="5" name="TextBox 4"/>
          <p:cNvSpPr txBox="1"/>
          <p:nvPr/>
        </p:nvSpPr>
        <p:spPr>
          <a:xfrm>
            <a:off x="914400" y="238780"/>
            <a:ext cx="7315200" cy="523220"/>
          </a:xfrm>
          <a:prstGeom prst="rect">
            <a:avLst/>
          </a:prstGeom>
          <a:noFill/>
        </p:spPr>
        <p:txBody>
          <a:bodyPr wrap="square" rtlCol="0">
            <a:spAutoFit/>
          </a:bodyPr>
          <a:lstStyle/>
          <a:p>
            <a:pPr algn="ctr"/>
            <a:r>
              <a:rPr lang="en-US" sz="2800" dirty="0" smtClean="0"/>
              <a:t>You can do this by using the following formula:</a:t>
            </a:r>
            <a:endParaRPr lang="en-US" sz="2800" dirty="0"/>
          </a:p>
        </p:txBody>
      </p:sp>
      <p:pic>
        <p:nvPicPr>
          <p:cNvPr id="1027" name="Picture 3" descr="C:\Users\jonesw\Dropbox\SYR Data\Instructions\Insert Ce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870" y="2094131"/>
            <a:ext cx="4085120" cy="41862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914400" y="4258743"/>
            <a:ext cx="8382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8" idx="3"/>
          </p:cNvCxnSpPr>
          <p:nvPr/>
        </p:nvCxnSpPr>
        <p:spPr>
          <a:xfrm>
            <a:off x="1752600" y="4353993"/>
            <a:ext cx="3429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400" y="2650888"/>
            <a:ext cx="3124200" cy="3785652"/>
          </a:xfrm>
          <a:prstGeom prst="rect">
            <a:avLst/>
          </a:prstGeom>
          <a:noFill/>
        </p:spPr>
        <p:txBody>
          <a:bodyPr wrap="square" rtlCol="0">
            <a:spAutoFit/>
          </a:bodyPr>
          <a:lstStyle/>
          <a:p>
            <a:r>
              <a:rPr lang="en-US" sz="2400" dirty="0" smtClean="0"/>
              <a:t>First we will need to create a place to put this formula.  </a:t>
            </a:r>
          </a:p>
          <a:p>
            <a:endParaRPr lang="en-US" sz="2400" dirty="0"/>
          </a:p>
          <a:p>
            <a:r>
              <a:rPr lang="en-US" sz="2400" dirty="0" smtClean="0"/>
              <a:t>Right click on Column A and click on “Insert”.  Alternatively you can right clicking on Column A and press </a:t>
            </a:r>
            <a:r>
              <a:rPr lang="en-US" sz="2400" dirty="0"/>
              <a:t>the “</a:t>
            </a:r>
            <a:r>
              <a:rPr lang="en-US" sz="2400" dirty="0" err="1"/>
              <a:t>i</a:t>
            </a:r>
            <a:r>
              <a:rPr lang="en-US" sz="2400" dirty="0"/>
              <a:t>” </a:t>
            </a:r>
            <a:r>
              <a:rPr lang="en-US" sz="2400" dirty="0" smtClean="0"/>
              <a:t>key.</a:t>
            </a:r>
            <a:endParaRPr lang="en-US" sz="2400" dirty="0"/>
          </a:p>
        </p:txBody>
      </p:sp>
    </p:spTree>
    <p:extLst>
      <p:ext uri="{BB962C8B-B14F-4D97-AF65-F5344CB8AC3E}">
        <p14:creationId xmlns:p14="http://schemas.microsoft.com/office/powerpoint/2010/main" val="953230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nesw\Dropbox\SYR Data\Instructions\Enter formu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849" y="990600"/>
            <a:ext cx="5510084"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jonesw\Dropbox\SYR Data\Instructions\Square cor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990" y="3657600"/>
            <a:ext cx="3294062" cy="28677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4214323"/>
            <a:ext cx="4191000" cy="1754326"/>
          </a:xfrm>
          <a:prstGeom prst="rect">
            <a:avLst/>
          </a:prstGeom>
          <a:noFill/>
        </p:spPr>
        <p:txBody>
          <a:bodyPr wrap="square" rtlCol="0">
            <a:spAutoFit/>
          </a:bodyPr>
          <a:lstStyle/>
          <a:p>
            <a:r>
              <a:rPr lang="en-US" dirty="0" smtClean="0"/>
              <a:t>Hover your mouse over the small square at the bottom right corner of the selected cell.  This will change your pointer into a crosshair.  </a:t>
            </a:r>
            <a:r>
              <a:rPr lang="en-US" dirty="0"/>
              <a:t> </a:t>
            </a:r>
            <a:r>
              <a:rPr lang="en-US" dirty="0" smtClean="0"/>
              <a:t>     Click and drag the crosshair all the way down the sheet until you reach the last date.</a:t>
            </a:r>
            <a:endParaRPr lang="en-US" dirty="0"/>
          </a:p>
        </p:txBody>
      </p:sp>
      <p:sp>
        <p:nvSpPr>
          <p:cNvPr id="3" name="TextBox 2"/>
          <p:cNvSpPr txBox="1"/>
          <p:nvPr/>
        </p:nvSpPr>
        <p:spPr>
          <a:xfrm>
            <a:off x="6553200" y="971725"/>
            <a:ext cx="2286000" cy="646331"/>
          </a:xfrm>
          <a:prstGeom prst="rect">
            <a:avLst/>
          </a:prstGeom>
          <a:noFill/>
        </p:spPr>
        <p:txBody>
          <a:bodyPr wrap="square" rtlCol="0">
            <a:spAutoFit/>
          </a:bodyPr>
          <a:lstStyle/>
          <a:p>
            <a:r>
              <a:rPr lang="en-US" dirty="0" smtClean="0"/>
              <a:t>Click in Cell A2 and enter the formula:</a:t>
            </a:r>
            <a:endParaRPr lang="en-US" dirty="0"/>
          </a:p>
        </p:txBody>
      </p:sp>
      <p:sp>
        <p:nvSpPr>
          <p:cNvPr id="7" name="TextBox 6"/>
          <p:cNvSpPr txBox="1"/>
          <p:nvPr/>
        </p:nvSpPr>
        <p:spPr>
          <a:xfrm>
            <a:off x="882962" y="228600"/>
            <a:ext cx="7317059" cy="461665"/>
          </a:xfrm>
          <a:prstGeom prst="rect">
            <a:avLst/>
          </a:prstGeom>
          <a:noFill/>
        </p:spPr>
        <p:txBody>
          <a:bodyPr wrap="square" rtlCol="0">
            <a:spAutoFit/>
          </a:bodyPr>
          <a:lstStyle/>
          <a:p>
            <a:pPr algn="ctr"/>
            <a:r>
              <a:rPr lang="en-US" sz="2400" b="1" dirty="0" smtClean="0"/>
              <a:t>Using the =text(B2, “</a:t>
            </a:r>
            <a:r>
              <a:rPr lang="en-US" sz="2400" b="1" dirty="0" err="1" smtClean="0"/>
              <a:t>dddd</a:t>
            </a:r>
            <a:r>
              <a:rPr lang="en-US" sz="2400" b="1" dirty="0" smtClean="0"/>
              <a:t>”) formula</a:t>
            </a:r>
            <a:endParaRPr lang="en-US" sz="2400" b="1" dirty="0"/>
          </a:p>
        </p:txBody>
      </p:sp>
      <p:sp>
        <p:nvSpPr>
          <p:cNvPr id="4" name="TextBox 3"/>
          <p:cNvSpPr txBox="1"/>
          <p:nvPr/>
        </p:nvSpPr>
        <p:spPr>
          <a:xfrm>
            <a:off x="6553200" y="2667000"/>
            <a:ext cx="2133600" cy="923330"/>
          </a:xfrm>
          <a:prstGeom prst="rect">
            <a:avLst/>
          </a:prstGeom>
          <a:noFill/>
        </p:spPr>
        <p:txBody>
          <a:bodyPr wrap="square" rtlCol="0">
            <a:spAutoFit/>
          </a:bodyPr>
          <a:lstStyle/>
          <a:p>
            <a:r>
              <a:rPr lang="en-US" dirty="0" smtClean="0"/>
              <a:t>“B2” in the formula represents the date in cell B2.</a:t>
            </a:r>
            <a:endParaRPr lang="en-US" dirty="0"/>
          </a:p>
        </p:txBody>
      </p:sp>
      <p:pic>
        <p:nvPicPr>
          <p:cNvPr id="5" name="Picture 2" descr="C:\Users\jonesw\Dropbox\SYR Data\Instructions for Date to Day\Crosshai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0396" y="508123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53200" y="1905000"/>
            <a:ext cx="1918089" cy="369332"/>
          </a:xfrm>
          <a:prstGeom prst="rect">
            <a:avLst/>
          </a:prstGeom>
        </p:spPr>
        <p:txBody>
          <a:bodyPr wrap="none">
            <a:spAutoFit/>
          </a:bodyPr>
          <a:lstStyle/>
          <a:p>
            <a:r>
              <a:rPr lang="en-US" b="1" dirty="0"/>
              <a:t>=text(B2, “</a:t>
            </a:r>
            <a:r>
              <a:rPr lang="en-US" b="1" dirty="0" err="1"/>
              <a:t>dddd</a:t>
            </a:r>
            <a:r>
              <a:rPr lang="en-US" b="1" dirty="0"/>
              <a:t>”) </a:t>
            </a:r>
            <a:endParaRPr lang="en-US" dirty="0"/>
          </a:p>
        </p:txBody>
      </p:sp>
    </p:spTree>
    <p:extLst>
      <p:ext uri="{BB962C8B-B14F-4D97-AF65-F5344CB8AC3E}">
        <p14:creationId xmlns:p14="http://schemas.microsoft.com/office/powerpoint/2010/main" val="351797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jonesw\Dropbox\SYR Data\Instructions\Data So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31" y="969691"/>
            <a:ext cx="5486400" cy="25471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jonesw\Dropbox\SYR Data\Instructions\sort b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733800"/>
            <a:ext cx="5261887" cy="2425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50258" y="1295400"/>
            <a:ext cx="2131741" cy="2308324"/>
          </a:xfrm>
          <a:prstGeom prst="rect">
            <a:avLst/>
          </a:prstGeom>
          <a:noFill/>
        </p:spPr>
        <p:txBody>
          <a:bodyPr wrap="square" rtlCol="0">
            <a:spAutoFit/>
          </a:bodyPr>
          <a:lstStyle/>
          <a:p>
            <a:r>
              <a:rPr lang="en-US" dirty="0" smtClean="0"/>
              <a:t>Hold the “Ctrl” button and press the “A” key to select all of your data.</a:t>
            </a:r>
          </a:p>
          <a:p>
            <a:endParaRPr lang="en-US" dirty="0"/>
          </a:p>
          <a:p>
            <a:r>
              <a:rPr lang="en-US" dirty="0" smtClean="0"/>
              <a:t>Click on “Data” in the ribbon, and then select “Sort”</a:t>
            </a:r>
            <a:endParaRPr lang="en-US" dirty="0"/>
          </a:p>
        </p:txBody>
      </p:sp>
      <p:sp>
        <p:nvSpPr>
          <p:cNvPr id="3" name="TextBox 2"/>
          <p:cNvSpPr txBox="1"/>
          <p:nvPr/>
        </p:nvSpPr>
        <p:spPr>
          <a:xfrm>
            <a:off x="6019800" y="4038600"/>
            <a:ext cx="2514600" cy="2031325"/>
          </a:xfrm>
          <a:prstGeom prst="rect">
            <a:avLst/>
          </a:prstGeom>
          <a:noFill/>
        </p:spPr>
        <p:txBody>
          <a:bodyPr wrap="square" rtlCol="0">
            <a:spAutoFit/>
          </a:bodyPr>
          <a:lstStyle/>
          <a:p>
            <a:r>
              <a:rPr lang="en-US" dirty="0" smtClean="0"/>
              <a:t>This window will appear.  Make sure that “My data has headers” is selected.  Click the down arrow from “Sort by” and select “(Column A)”.  Click the OK button.</a:t>
            </a:r>
            <a:endParaRPr lang="en-US" dirty="0"/>
          </a:p>
        </p:txBody>
      </p:sp>
      <p:sp>
        <p:nvSpPr>
          <p:cNvPr id="4" name="TextBox 3"/>
          <p:cNvSpPr txBox="1"/>
          <p:nvPr/>
        </p:nvSpPr>
        <p:spPr>
          <a:xfrm>
            <a:off x="838200" y="228600"/>
            <a:ext cx="7317059" cy="461665"/>
          </a:xfrm>
          <a:prstGeom prst="rect">
            <a:avLst/>
          </a:prstGeom>
          <a:noFill/>
        </p:spPr>
        <p:txBody>
          <a:bodyPr wrap="square" rtlCol="0">
            <a:spAutoFit/>
          </a:bodyPr>
          <a:lstStyle/>
          <a:p>
            <a:pPr algn="ctr"/>
            <a:r>
              <a:rPr lang="en-US" sz="2400" b="1" dirty="0" smtClean="0"/>
              <a:t>Sorting the days of the week</a:t>
            </a:r>
            <a:endParaRPr lang="en-US" sz="2400" b="1" dirty="0"/>
          </a:p>
        </p:txBody>
      </p:sp>
      <p:sp>
        <p:nvSpPr>
          <p:cNvPr id="8" name="Rectangle 7"/>
          <p:cNvSpPr/>
          <p:nvPr/>
        </p:nvSpPr>
        <p:spPr>
          <a:xfrm>
            <a:off x="4191000" y="4053468"/>
            <a:ext cx="129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3"/>
          </p:cNvCxnSpPr>
          <p:nvPr/>
        </p:nvCxnSpPr>
        <p:spPr>
          <a:xfrm>
            <a:off x="5486400" y="4167768"/>
            <a:ext cx="533400" cy="3548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81200" y="4800600"/>
            <a:ext cx="4038600" cy="53340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87800" y="1377950"/>
            <a:ext cx="381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94464" y="11430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853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nesw\Dropbox\SYR Data\Instructions\splitting the day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5376"/>
            <a:ext cx="3048000" cy="33562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228600"/>
            <a:ext cx="7317059" cy="461665"/>
          </a:xfrm>
          <a:prstGeom prst="rect">
            <a:avLst/>
          </a:prstGeom>
          <a:noFill/>
        </p:spPr>
        <p:txBody>
          <a:bodyPr wrap="square" rtlCol="0">
            <a:spAutoFit/>
          </a:bodyPr>
          <a:lstStyle/>
          <a:p>
            <a:pPr algn="ctr"/>
            <a:r>
              <a:rPr lang="en-US" sz="2400" b="1" dirty="0" smtClean="0"/>
              <a:t>Sorting the days of the week</a:t>
            </a:r>
            <a:endParaRPr lang="en-US" sz="2400" b="1" dirty="0"/>
          </a:p>
        </p:txBody>
      </p:sp>
      <p:sp>
        <p:nvSpPr>
          <p:cNvPr id="4" name="TextBox 3"/>
          <p:cNvSpPr txBox="1"/>
          <p:nvPr/>
        </p:nvSpPr>
        <p:spPr>
          <a:xfrm>
            <a:off x="3962400" y="1889402"/>
            <a:ext cx="5029200" cy="1200329"/>
          </a:xfrm>
          <a:prstGeom prst="rect">
            <a:avLst/>
          </a:prstGeom>
          <a:noFill/>
        </p:spPr>
        <p:txBody>
          <a:bodyPr wrap="square" rtlCol="0">
            <a:spAutoFit/>
          </a:bodyPr>
          <a:lstStyle/>
          <a:p>
            <a:r>
              <a:rPr lang="en-US" dirty="0" smtClean="0"/>
              <a:t>Scroll down the spreadsheet until you reach “Monday”.  Right click on the row number to the left of “Monday” and click on “Insert” or press the “</a:t>
            </a:r>
            <a:r>
              <a:rPr lang="en-US" dirty="0" err="1" smtClean="0"/>
              <a:t>i</a:t>
            </a:r>
            <a:r>
              <a:rPr lang="en-US" dirty="0" smtClean="0"/>
              <a:t>” key on your keyboard.</a:t>
            </a:r>
            <a:endParaRPr lang="en-US" dirty="0"/>
          </a:p>
        </p:txBody>
      </p:sp>
      <p:sp>
        <p:nvSpPr>
          <p:cNvPr id="5" name="TextBox 4"/>
          <p:cNvSpPr txBox="1"/>
          <p:nvPr/>
        </p:nvSpPr>
        <p:spPr>
          <a:xfrm>
            <a:off x="3985260" y="3276600"/>
            <a:ext cx="4495800" cy="1200329"/>
          </a:xfrm>
          <a:prstGeom prst="rect">
            <a:avLst/>
          </a:prstGeom>
          <a:noFill/>
        </p:spPr>
        <p:txBody>
          <a:bodyPr wrap="square" rtlCol="0">
            <a:spAutoFit/>
          </a:bodyPr>
          <a:lstStyle/>
          <a:p>
            <a:r>
              <a:rPr lang="en-US" dirty="0" smtClean="0"/>
              <a:t>This will create one row of space.  You will need to insert a few more cells to make some extra space.  A shortcut to repeat the last action in Excel is the:</a:t>
            </a:r>
            <a:endParaRPr lang="en-US" dirty="0"/>
          </a:p>
        </p:txBody>
      </p:sp>
      <p:sp>
        <p:nvSpPr>
          <p:cNvPr id="7" name="TextBox 6"/>
          <p:cNvSpPr txBox="1"/>
          <p:nvPr/>
        </p:nvSpPr>
        <p:spPr>
          <a:xfrm>
            <a:off x="914400" y="5867400"/>
            <a:ext cx="7315200" cy="400110"/>
          </a:xfrm>
          <a:prstGeom prst="rect">
            <a:avLst/>
          </a:prstGeom>
          <a:noFill/>
        </p:spPr>
        <p:txBody>
          <a:bodyPr wrap="square" rtlCol="0">
            <a:spAutoFit/>
          </a:bodyPr>
          <a:lstStyle/>
          <a:p>
            <a:pPr algn="ctr"/>
            <a:r>
              <a:rPr lang="en-US" sz="2000" b="1" dirty="0" smtClean="0"/>
              <a:t>Repeat this process until you have divided all of the weekday sets.</a:t>
            </a:r>
            <a:endParaRPr lang="en-US" sz="2000" b="1" dirty="0"/>
          </a:p>
        </p:txBody>
      </p:sp>
      <p:sp>
        <p:nvSpPr>
          <p:cNvPr id="8" name="TextBox 7"/>
          <p:cNvSpPr txBox="1"/>
          <p:nvPr/>
        </p:nvSpPr>
        <p:spPr>
          <a:xfrm>
            <a:off x="533400" y="762000"/>
            <a:ext cx="7924800" cy="646331"/>
          </a:xfrm>
          <a:prstGeom prst="rect">
            <a:avLst/>
          </a:prstGeom>
          <a:noFill/>
        </p:spPr>
        <p:txBody>
          <a:bodyPr wrap="square" rtlCol="0">
            <a:spAutoFit/>
          </a:bodyPr>
          <a:lstStyle/>
          <a:p>
            <a:r>
              <a:rPr lang="en-US" dirty="0" smtClean="0"/>
              <a:t>The data will now be sorted by week day name, but the days of the week will not be in order.  We need to break apart each data set for each weekday.</a:t>
            </a:r>
            <a:endParaRPr lang="en-US" dirty="0"/>
          </a:p>
        </p:txBody>
      </p:sp>
      <p:pic>
        <p:nvPicPr>
          <p:cNvPr id="2" name="Picture 2" descr="C:\Users\jonesw\Desktop\f4 k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603520"/>
            <a:ext cx="689822" cy="5873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85560" y="4712540"/>
            <a:ext cx="609600" cy="369332"/>
          </a:xfrm>
          <a:prstGeom prst="rect">
            <a:avLst/>
          </a:prstGeom>
          <a:noFill/>
        </p:spPr>
        <p:txBody>
          <a:bodyPr wrap="square" rtlCol="0">
            <a:spAutoFit/>
          </a:bodyPr>
          <a:lstStyle/>
          <a:p>
            <a:r>
              <a:rPr lang="en-US" dirty="0" smtClean="0"/>
              <a:t>Key</a:t>
            </a:r>
            <a:endParaRPr lang="en-US" dirty="0"/>
          </a:p>
        </p:txBody>
      </p:sp>
    </p:spTree>
    <p:extLst>
      <p:ext uri="{BB962C8B-B14F-4D97-AF65-F5344CB8AC3E}">
        <p14:creationId xmlns:p14="http://schemas.microsoft.com/office/powerpoint/2010/main" val="1759255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onesw\Dropbox\SYR Data\Instructions\Creating a s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70" y="838200"/>
            <a:ext cx="4241006" cy="2838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76200"/>
            <a:ext cx="7317059" cy="461665"/>
          </a:xfrm>
          <a:prstGeom prst="rect">
            <a:avLst/>
          </a:prstGeom>
          <a:noFill/>
        </p:spPr>
        <p:txBody>
          <a:bodyPr wrap="square" rtlCol="0">
            <a:spAutoFit/>
          </a:bodyPr>
          <a:lstStyle/>
          <a:p>
            <a:pPr algn="ctr"/>
            <a:r>
              <a:rPr lang="en-US" sz="2400" b="1" dirty="0" smtClean="0"/>
              <a:t>Creating a sum for each column</a:t>
            </a:r>
            <a:endParaRPr lang="en-US" sz="2400" b="1" dirty="0"/>
          </a:p>
        </p:txBody>
      </p:sp>
      <p:sp>
        <p:nvSpPr>
          <p:cNvPr id="3" name="TextBox 2"/>
          <p:cNvSpPr txBox="1"/>
          <p:nvPr/>
        </p:nvSpPr>
        <p:spPr>
          <a:xfrm>
            <a:off x="5336225" y="685800"/>
            <a:ext cx="3352800" cy="1477328"/>
          </a:xfrm>
          <a:prstGeom prst="rect">
            <a:avLst/>
          </a:prstGeom>
          <a:noFill/>
        </p:spPr>
        <p:txBody>
          <a:bodyPr wrap="square" rtlCol="0">
            <a:spAutoFit/>
          </a:bodyPr>
          <a:lstStyle/>
          <a:p>
            <a:r>
              <a:rPr lang="en-US" dirty="0" smtClean="0"/>
              <a:t>Click in the cell under the last number in Column C for Friday, the click on the AutoSum function under “Formulas” in the Ribbon, then press Enter.</a:t>
            </a:r>
            <a:endParaRPr lang="en-US" dirty="0"/>
          </a:p>
        </p:txBody>
      </p:sp>
      <p:sp>
        <p:nvSpPr>
          <p:cNvPr id="7" name="TextBox 6"/>
          <p:cNvSpPr txBox="1"/>
          <p:nvPr/>
        </p:nvSpPr>
        <p:spPr>
          <a:xfrm>
            <a:off x="4881250" y="3505200"/>
            <a:ext cx="4262750" cy="369332"/>
          </a:xfrm>
          <a:prstGeom prst="rect">
            <a:avLst/>
          </a:prstGeom>
          <a:noFill/>
        </p:spPr>
        <p:txBody>
          <a:bodyPr wrap="square" rtlCol="0">
            <a:spAutoFit/>
          </a:bodyPr>
          <a:lstStyle/>
          <a:p>
            <a:r>
              <a:rPr lang="en-US" dirty="0" smtClean="0"/>
              <a:t>Your formula should look something like:</a:t>
            </a:r>
            <a:endParaRPr lang="en-US" dirty="0"/>
          </a:p>
        </p:txBody>
      </p:sp>
      <p:sp>
        <p:nvSpPr>
          <p:cNvPr id="8" name="TextBox 7"/>
          <p:cNvSpPr txBox="1"/>
          <p:nvPr/>
        </p:nvSpPr>
        <p:spPr>
          <a:xfrm>
            <a:off x="5705145" y="3810000"/>
            <a:ext cx="2614961" cy="584775"/>
          </a:xfrm>
          <a:prstGeom prst="rect">
            <a:avLst/>
          </a:prstGeom>
          <a:noFill/>
        </p:spPr>
        <p:txBody>
          <a:bodyPr wrap="square" rtlCol="0">
            <a:spAutoFit/>
          </a:bodyPr>
          <a:lstStyle/>
          <a:p>
            <a:r>
              <a:rPr lang="en-US" sz="3200" dirty="0" smtClean="0"/>
              <a:t>=sum(C2:C57)</a:t>
            </a:r>
            <a:endParaRPr lang="en-US" sz="3200" dirty="0"/>
          </a:p>
        </p:txBody>
      </p:sp>
      <p:pic>
        <p:nvPicPr>
          <p:cNvPr id="8195" name="Picture 3" descr="C:\Users\jonesw\Dropbox\SYR Data\Instructions\Expanding the s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71" y="4572000"/>
            <a:ext cx="4724400" cy="738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9907" y="4494074"/>
            <a:ext cx="3725437" cy="1754326"/>
          </a:xfrm>
          <a:prstGeom prst="rect">
            <a:avLst/>
          </a:prstGeom>
          <a:noFill/>
        </p:spPr>
        <p:txBody>
          <a:bodyPr wrap="square" rtlCol="0">
            <a:spAutoFit/>
          </a:bodyPr>
          <a:lstStyle/>
          <a:p>
            <a:r>
              <a:rPr lang="en-US" dirty="0" smtClean="0"/>
              <a:t>Expand the formula to the other columns by using the small square at the bottom right of the selected sum cell.  Click and drag this square to the right using the crosshair.  Type the weekday label for the sums.</a:t>
            </a:r>
            <a:endParaRPr lang="en-US" dirty="0"/>
          </a:p>
        </p:txBody>
      </p:sp>
      <p:sp>
        <p:nvSpPr>
          <p:cNvPr id="11" name="TextBox 10"/>
          <p:cNvSpPr txBox="1"/>
          <p:nvPr/>
        </p:nvSpPr>
        <p:spPr>
          <a:xfrm>
            <a:off x="962712" y="6239571"/>
            <a:ext cx="7317059" cy="461665"/>
          </a:xfrm>
          <a:prstGeom prst="rect">
            <a:avLst/>
          </a:prstGeom>
          <a:noFill/>
        </p:spPr>
        <p:txBody>
          <a:bodyPr wrap="square" rtlCol="0">
            <a:spAutoFit/>
          </a:bodyPr>
          <a:lstStyle/>
          <a:p>
            <a:pPr algn="ctr"/>
            <a:r>
              <a:rPr lang="en-US" sz="2400" b="1" dirty="0" smtClean="0"/>
              <a:t>Repeat for each weekday</a:t>
            </a:r>
            <a:endParaRPr lang="en-US" sz="2400" b="1" dirty="0"/>
          </a:p>
        </p:txBody>
      </p:sp>
      <p:sp>
        <p:nvSpPr>
          <p:cNvPr id="13" name="Rectangle 12"/>
          <p:cNvSpPr/>
          <p:nvPr/>
        </p:nvSpPr>
        <p:spPr>
          <a:xfrm>
            <a:off x="95704" y="4847064"/>
            <a:ext cx="8382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03664" y="6035879"/>
            <a:ext cx="46017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9491" y="5037564"/>
            <a:ext cx="5313" cy="10067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C:\Users\jonesw\Desktop\Autos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0"/>
            <a:ext cx="4249863" cy="990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5257800" y="2650623"/>
            <a:ext cx="419100" cy="585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232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317059" cy="461665"/>
          </a:xfrm>
          <a:prstGeom prst="rect">
            <a:avLst/>
          </a:prstGeom>
          <a:noFill/>
        </p:spPr>
        <p:txBody>
          <a:bodyPr wrap="square" rtlCol="0">
            <a:spAutoFit/>
          </a:bodyPr>
          <a:lstStyle/>
          <a:p>
            <a:pPr algn="ctr"/>
            <a:r>
              <a:rPr lang="en-US" sz="2400" b="1" dirty="0" smtClean="0"/>
              <a:t>Copying in the sums for your chart</a:t>
            </a:r>
            <a:endParaRPr lang="en-US" sz="2400" b="1" dirty="0"/>
          </a:p>
        </p:txBody>
      </p:sp>
      <p:pic>
        <p:nvPicPr>
          <p:cNvPr id="9218" name="Picture 2" descr="C:\Users\jonesw\Desktop\Copy wee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4406590" cy="4897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219200"/>
            <a:ext cx="3200400" cy="646331"/>
          </a:xfrm>
          <a:prstGeom prst="rect">
            <a:avLst/>
          </a:prstGeom>
          <a:noFill/>
        </p:spPr>
        <p:txBody>
          <a:bodyPr wrap="square" rtlCol="0">
            <a:spAutoFit/>
          </a:bodyPr>
          <a:lstStyle/>
          <a:p>
            <a:r>
              <a:rPr lang="en-US" dirty="0" smtClean="0"/>
              <a:t>Starting with the day, highlight the sums and copy them. Use:</a:t>
            </a:r>
            <a:endParaRPr lang="en-US" dirty="0"/>
          </a:p>
        </p:txBody>
      </p:sp>
      <p:sp>
        <p:nvSpPr>
          <p:cNvPr id="4" name="TextBox 3"/>
          <p:cNvSpPr txBox="1"/>
          <p:nvPr/>
        </p:nvSpPr>
        <p:spPr>
          <a:xfrm>
            <a:off x="5638800" y="2012129"/>
            <a:ext cx="457200" cy="584775"/>
          </a:xfrm>
          <a:prstGeom prst="rect">
            <a:avLst/>
          </a:prstGeom>
          <a:noFill/>
        </p:spPr>
        <p:txBody>
          <a:bodyPr wrap="square" rtlCol="0">
            <a:spAutoFit/>
          </a:bodyPr>
          <a:lstStyle/>
          <a:p>
            <a:r>
              <a:rPr lang="en-US" sz="3200" b="1" dirty="0" smtClean="0"/>
              <a:t>+ </a:t>
            </a:r>
            <a:endParaRPr lang="en-US" sz="3200" b="1" dirty="0"/>
          </a:p>
        </p:txBody>
      </p:sp>
      <p:sp>
        <p:nvSpPr>
          <p:cNvPr id="5" name="TextBox 4"/>
          <p:cNvSpPr txBox="1"/>
          <p:nvPr/>
        </p:nvSpPr>
        <p:spPr>
          <a:xfrm>
            <a:off x="6974159" y="2114018"/>
            <a:ext cx="2362200" cy="381000"/>
          </a:xfrm>
          <a:prstGeom prst="rect">
            <a:avLst/>
          </a:prstGeom>
          <a:noFill/>
        </p:spPr>
        <p:txBody>
          <a:bodyPr wrap="square" rtlCol="0">
            <a:spAutoFit/>
          </a:bodyPr>
          <a:lstStyle/>
          <a:p>
            <a:r>
              <a:rPr lang="en-US" dirty="0"/>
              <a:t>t</a:t>
            </a:r>
            <a:r>
              <a:rPr lang="en-US" dirty="0" smtClean="0"/>
              <a:t>o copy</a:t>
            </a:r>
            <a:endParaRPr lang="en-US" dirty="0"/>
          </a:p>
        </p:txBody>
      </p:sp>
      <p:pic>
        <p:nvPicPr>
          <p:cNvPr id="9219" name="Picture 3" descr="C:\Users\jonesw\Dropbox\SYR Data\Instructions\Paste Valu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0"/>
            <a:ext cx="6745560" cy="2711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3461" y="3657600"/>
            <a:ext cx="2169840" cy="1477328"/>
          </a:xfrm>
          <a:prstGeom prst="rect">
            <a:avLst/>
          </a:prstGeom>
          <a:noFill/>
        </p:spPr>
        <p:txBody>
          <a:bodyPr wrap="square" rtlCol="0">
            <a:spAutoFit/>
          </a:bodyPr>
          <a:lstStyle/>
          <a:p>
            <a:r>
              <a:rPr lang="en-US" dirty="0" smtClean="0"/>
              <a:t>Scroll up to the top of your spreadsheet and right-click on any cell to the right of the data.</a:t>
            </a:r>
            <a:endParaRPr lang="en-US" dirty="0"/>
          </a:p>
        </p:txBody>
      </p:sp>
      <p:sp>
        <p:nvSpPr>
          <p:cNvPr id="7" name="TextBox 6"/>
          <p:cNvSpPr txBox="1"/>
          <p:nvPr/>
        </p:nvSpPr>
        <p:spPr>
          <a:xfrm>
            <a:off x="7119531" y="5273339"/>
            <a:ext cx="1682498" cy="369332"/>
          </a:xfrm>
          <a:prstGeom prst="rect">
            <a:avLst/>
          </a:prstGeom>
          <a:noFill/>
        </p:spPr>
        <p:txBody>
          <a:bodyPr wrap="square" rtlCol="0">
            <a:spAutoFit/>
          </a:bodyPr>
          <a:lstStyle/>
          <a:p>
            <a:r>
              <a:rPr lang="en-US" dirty="0" smtClean="0"/>
              <a:t>Choose: </a:t>
            </a:r>
            <a:endParaRPr lang="en-US" dirty="0"/>
          </a:p>
        </p:txBody>
      </p:sp>
      <p:pic>
        <p:nvPicPr>
          <p:cNvPr id="9220" name="Picture 4" descr="C:\Users\jonesw\Dropbox\SYR Data\Instructions\PasteSpec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136" y="5646388"/>
            <a:ext cx="1919287" cy="6643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504770" y="5811551"/>
            <a:ext cx="304800" cy="337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C:\Users\jonesw\Desktop\C Ke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47" y="2013242"/>
            <a:ext cx="570305" cy="57030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onesw\Desktop\CTRL Key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5474" y="2007117"/>
            <a:ext cx="620926" cy="58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19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onesw\Dropbox\SYR Data\Instructions\Pasted Day numb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533400"/>
            <a:ext cx="7848600" cy="24417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100" y="76200"/>
            <a:ext cx="5257800" cy="381000"/>
          </a:xfrm>
          <a:prstGeom prst="rect">
            <a:avLst/>
          </a:prstGeom>
          <a:noFill/>
        </p:spPr>
        <p:txBody>
          <a:bodyPr wrap="square" rtlCol="0">
            <a:spAutoFit/>
          </a:bodyPr>
          <a:lstStyle/>
          <a:p>
            <a:pPr algn="ctr"/>
            <a:r>
              <a:rPr lang="en-US" dirty="0" smtClean="0"/>
              <a:t>You should now have something that looks like this:</a:t>
            </a:r>
            <a:endParaRPr lang="en-US" dirty="0"/>
          </a:p>
        </p:txBody>
      </p:sp>
      <p:sp>
        <p:nvSpPr>
          <p:cNvPr id="4" name="TextBox 3"/>
          <p:cNvSpPr txBox="1"/>
          <p:nvPr/>
        </p:nvSpPr>
        <p:spPr>
          <a:xfrm>
            <a:off x="1001751" y="3201099"/>
            <a:ext cx="7391400" cy="369332"/>
          </a:xfrm>
          <a:prstGeom prst="rect">
            <a:avLst/>
          </a:prstGeom>
          <a:noFill/>
        </p:spPr>
        <p:txBody>
          <a:bodyPr wrap="square" rtlCol="0">
            <a:spAutoFit/>
          </a:bodyPr>
          <a:lstStyle/>
          <a:p>
            <a:r>
              <a:rPr lang="en-US" dirty="0" smtClean="0"/>
              <a:t>Add headers to your new data by copying and pasting the original headers</a:t>
            </a:r>
            <a:endParaRPr lang="en-US" dirty="0"/>
          </a:p>
        </p:txBody>
      </p:sp>
      <p:pic>
        <p:nvPicPr>
          <p:cNvPr id="10244" name="Picture 4" descr="C:\Users\jonesw\Dropbox\SYR Data\Instructions\Add headin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4180554"/>
            <a:ext cx="7848600" cy="25540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800599" y="5552154"/>
            <a:ext cx="1931949"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3576276"/>
            <a:ext cx="6477000" cy="369332"/>
          </a:xfrm>
          <a:prstGeom prst="rect">
            <a:avLst/>
          </a:prstGeom>
          <a:noFill/>
        </p:spPr>
        <p:txBody>
          <a:bodyPr wrap="square" rtlCol="0">
            <a:spAutoFit/>
          </a:bodyPr>
          <a:lstStyle/>
          <a:p>
            <a:r>
              <a:rPr lang="en-US" dirty="0" smtClean="0"/>
              <a:t>1. Highlight headings      2. Ctrl + C to copy      3. Ctrl + V to paste</a:t>
            </a:r>
            <a:endParaRPr lang="en-US" dirty="0"/>
          </a:p>
        </p:txBody>
      </p:sp>
    </p:spTree>
    <p:extLst>
      <p:ext uri="{BB962C8B-B14F-4D97-AF65-F5344CB8AC3E}">
        <p14:creationId xmlns:p14="http://schemas.microsoft.com/office/powerpoint/2010/main" val="2292810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jonesw\Dropbox\SYR Data\Instructions\Add heading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522" t="39093"/>
          <a:stretch/>
        </p:blipFill>
        <p:spPr bwMode="auto">
          <a:xfrm>
            <a:off x="304800" y="457200"/>
            <a:ext cx="3313836"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266" name="Picture 2" descr="C:\Users\jonesw\Dropbox\SYR Data\Instructions\Column Expand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162229"/>
            <a:ext cx="660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jonesw\Dropbox\SYR Data\Instructions\column expander cle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3369" y="685800"/>
            <a:ext cx="301563" cy="313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7200" y="304800"/>
            <a:ext cx="4191000" cy="1200329"/>
          </a:xfrm>
          <a:prstGeom prst="rect">
            <a:avLst/>
          </a:prstGeom>
          <a:noFill/>
        </p:spPr>
        <p:txBody>
          <a:bodyPr wrap="square" rtlCol="0">
            <a:spAutoFit/>
          </a:bodyPr>
          <a:lstStyle/>
          <a:p>
            <a:r>
              <a:rPr lang="en-US" dirty="0" smtClean="0"/>
              <a:t>You’ll notice that the heading is squished together.  Move your mouse cursor in between the two columns until the cursor transforms into this shape:</a:t>
            </a:r>
            <a:endParaRPr lang="en-US" dirty="0"/>
          </a:p>
        </p:txBody>
      </p:sp>
      <p:sp>
        <p:nvSpPr>
          <p:cNvPr id="4" name="TextBox 3"/>
          <p:cNvSpPr txBox="1"/>
          <p:nvPr/>
        </p:nvSpPr>
        <p:spPr>
          <a:xfrm>
            <a:off x="4343400" y="1905000"/>
            <a:ext cx="3962400" cy="646331"/>
          </a:xfrm>
          <a:prstGeom prst="rect">
            <a:avLst/>
          </a:prstGeom>
          <a:noFill/>
        </p:spPr>
        <p:txBody>
          <a:bodyPr wrap="square" rtlCol="0">
            <a:spAutoFit/>
          </a:bodyPr>
          <a:lstStyle/>
          <a:p>
            <a:r>
              <a:rPr lang="en-US" dirty="0" smtClean="0"/>
              <a:t>Now double-click to expand the column.</a:t>
            </a:r>
          </a:p>
          <a:p>
            <a:r>
              <a:rPr lang="en-US" dirty="0" smtClean="0"/>
              <a:t>Do this for each squished heading.</a:t>
            </a:r>
            <a:endParaRPr lang="en-US" dirty="0"/>
          </a:p>
        </p:txBody>
      </p:sp>
      <p:pic>
        <p:nvPicPr>
          <p:cNvPr id="11268" name="Picture 4" descr="C:\Users\jonesw\Dropbox\SYR Data\Instructions\Reorganize Day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43400"/>
            <a:ext cx="4670425" cy="18867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895600"/>
            <a:ext cx="7924800" cy="1200329"/>
          </a:xfrm>
          <a:prstGeom prst="rect">
            <a:avLst/>
          </a:prstGeom>
          <a:noFill/>
        </p:spPr>
        <p:txBody>
          <a:bodyPr wrap="square" rtlCol="0">
            <a:spAutoFit/>
          </a:bodyPr>
          <a:lstStyle/>
          <a:p>
            <a:r>
              <a:rPr lang="en-US" dirty="0" smtClean="0"/>
              <a:t>Continue adding each weekday data set.  Once you are finished, manually sort the data by copying and pasting each weekday set in order.</a:t>
            </a:r>
          </a:p>
          <a:p>
            <a:endParaRPr lang="en-US" dirty="0"/>
          </a:p>
          <a:p>
            <a:r>
              <a:rPr lang="en-US" dirty="0" smtClean="0"/>
              <a:t>You could also plan ahead and paste the weekdays in order, one by one, as you go.</a:t>
            </a:r>
            <a:endParaRPr lang="en-US" dirty="0"/>
          </a:p>
        </p:txBody>
      </p:sp>
      <p:cxnSp>
        <p:nvCxnSpPr>
          <p:cNvPr id="9" name="Straight Arrow Connector 8"/>
          <p:cNvCxnSpPr>
            <a:endCxn id="11267" idx="3"/>
          </p:cNvCxnSpPr>
          <p:nvPr/>
        </p:nvCxnSpPr>
        <p:spPr>
          <a:xfrm flipH="1" flipV="1">
            <a:off x="2194932" y="842381"/>
            <a:ext cx="2072268" cy="3768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03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onesw\Dropbox\SYR Data\Instructions\select pie ch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39140"/>
            <a:ext cx="8674522" cy="3985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27932"/>
            <a:ext cx="7317059" cy="523220"/>
          </a:xfrm>
          <a:prstGeom prst="rect">
            <a:avLst/>
          </a:prstGeom>
          <a:noFill/>
        </p:spPr>
        <p:txBody>
          <a:bodyPr wrap="square" rtlCol="0">
            <a:spAutoFit/>
          </a:bodyPr>
          <a:lstStyle/>
          <a:p>
            <a:pPr algn="ctr"/>
            <a:r>
              <a:rPr lang="en-US" sz="2800" b="1" dirty="0" smtClean="0"/>
              <a:t>Create a pie chart for your data</a:t>
            </a:r>
            <a:endParaRPr lang="en-US" sz="2800" b="1" dirty="0"/>
          </a:p>
        </p:txBody>
      </p:sp>
      <p:sp>
        <p:nvSpPr>
          <p:cNvPr id="6" name="Oval 5"/>
          <p:cNvSpPr/>
          <p:nvPr/>
        </p:nvSpPr>
        <p:spPr>
          <a:xfrm>
            <a:off x="4876800" y="22098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9" name="Oval 8"/>
          <p:cNvSpPr/>
          <p:nvPr/>
        </p:nvSpPr>
        <p:spPr>
          <a:xfrm>
            <a:off x="1066800" y="358764"/>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11" name="Oval 10"/>
          <p:cNvSpPr/>
          <p:nvPr/>
        </p:nvSpPr>
        <p:spPr>
          <a:xfrm>
            <a:off x="1714500" y="50614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12" name="Oval 11"/>
          <p:cNvSpPr/>
          <p:nvPr/>
        </p:nvSpPr>
        <p:spPr>
          <a:xfrm>
            <a:off x="1714500" y="55059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13" name="Oval 12"/>
          <p:cNvSpPr/>
          <p:nvPr/>
        </p:nvSpPr>
        <p:spPr>
          <a:xfrm>
            <a:off x="1714500" y="59504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sp>
        <p:nvSpPr>
          <p:cNvPr id="7" name="TextBox 6"/>
          <p:cNvSpPr txBox="1"/>
          <p:nvPr/>
        </p:nvSpPr>
        <p:spPr>
          <a:xfrm>
            <a:off x="2133600" y="5029200"/>
            <a:ext cx="5791200" cy="369332"/>
          </a:xfrm>
          <a:prstGeom prst="rect">
            <a:avLst/>
          </a:prstGeom>
          <a:noFill/>
        </p:spPr>
        <p:txBody>
          <a:bodyPr wrap="square" rtlCol="0">
            <a:spAutoFit/>
          </a:bodyPr>
          <a:lstStyle/>
          <a:p>
            <a:r>
              <a:rPr lang="en-US" dirty="0" smtClean="0"/>
              <a:t>Highlight the weekdays and the first set of numbers</a:t>
            </a:r>
            <a:endParaRPr lang="en-US" dirty="0"/>
          </a:p>
        </p:txBody>
      </p:sp>
      <p:sp>
        <p:nvSpPr>
          <p:cNvPr id="16" name="Oval 15"/>
          <p:cNvSpPr/>
          <p:nvPr/>
        </p:nvSpPr>
        <p:spPr>
          <a:xfrm>
            <a:off x="1714500" y="63949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US" b="1" dirty="0"/>
          </a:p>
        </p:txBody>
      </p:sp>
      <p:sp>
        <p:nvSpPr>
          <p:cNvPr id="17" name="TextBox 16"/>
          <p:cNvSpPr txBox="1"/>
          <p:nvPr/>
        </p:nvSpPr>
        <p:spPr>
          <a:xfrm>
            <a:off x="2133600" y="5473700"/>
            <a:ext cx="5791200" cy="369332"/>
          </a:xfrm>
          <a:prstGeom prst="rect">
            <a:avLst/>
          </a:prstGeom>
          <a:noFill/>
        </p:spPr>
        <p:txBody>
          <a:bodyPr wrap="square" rtlCol="0">
            <a:spAutoFit/>
          </a:bodyPr>
          <a:lstStyle/>
          <a:p>
            <a:r>
              <a:rPr lang="en-US" dirty="0" smtClean="0"/>
              <a:t>Click “Insert” on the Ribbon</a:t>
            </a:r>
            <a:endParaRPr lang="en-US" dirty="0"/>
          </a:p>
        </p:txBody>
      </p:sp>
      <p:sp>
        <p:nvSpPr>
          <p:cNvPr id="18" name="TextBox 17"/>
          <p:cNvSpPr txBox="1"/>
          <p:nvPr/>
        </p:nvSpPr>
        <p:spPr>
          <a:xfrm>
            <a:off x="2133600" y="5918200"/>
            <a:ext cx="5791200" cy="369332"/>
          </a:xfrm>
          <a:prstGeom prst="rect">
            <a:avLst/>
          </a:prstGeom>
          <a:noFill/>
        </p:spPr>
        <p:txBody>
          <a:bodyPr wrap="square" rtlCol="0">
            <a:spAutoFit/>
          </a:bodyPr>
          <a:lstStyle/>
          <a:p>
            <a:r>
              <a:rPr lang="en-US" dirty="0" smtClean="0"/>
              <a:t>Click on “Pie” for the dropdown menu</a:t>
            </a:r>
            <a:endParaRPr lang="en-US" dirty="0"/>
          </a:p>
        </p:txBody>
      </p:sp>
      <p:sp>
        <p:nvSpPr>
          <p:cNvPr id="19" name="TextBox 18"/>
          <p:cNvSpPr txBox="1"/>
          <p:nvPr/>
        </p:nvSpPr>
        <p:spPr>
          <a:xfrm>
            <a:off x="2133600" y="6362700"/>
            <a:ext cx="5791200" cy="369332"/>
          </a:xfrm>
          <a:prstGeom prst="rect">
            <a:avLst/>
          </a:prstGeom>
          <a:noFill/>
        </p:spPr>
        <p:txBody>
          <a:bodyPr wrap="square" rtlCol="0">
            <a:spAutoFit/>
          </a:bodyPr>
          <a:lstStyle/>
          <a:p>
            <a:r>
              <a:rPr lang="en-US" dirty="0" smtClean="0"/>
              <a:t>Click on the flat 2-D Pie</a:t>
            </a:r>
            <a:endParaRPr lang="en-US" dirty="0"/>
          </a:p>
        </p:txBody>
      </p:sp>
      <p:cxnSp>
        <p:nvCxnSpPr>
          <p:cNvPr id="20" name="Straight Arrow Connector 19"/>
          <p:cNvCxnSpPr/>
          <p:nvPr/>
        </p:nvCxnSpPr>
        <p:spPr>
          <a:xfrm>
            <a:off x="1219200" y="632928"/>
            <a:ext cx="0" cy="2814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162300" y="827628"/>
            <a:ext cx="0" cy="2814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009900" y="663564"/>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cxnSp>
        <p:nvCxnSpPr>
          <p:cNvPr id="22" name="Straight Arrow Connector 21"/>
          <p:cNvCxnSpPr/>
          <p:nvPr/>
        </p:nvCxnSpPr>
        <p:spPr>
          <a:xfrm>
            <a:off x="2857500" y="1756878"/>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705100" y="16002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US" b="1" dirty="0"/>
          </a:p>
        </p:txBody>
      </p:sp>
      <p:cxnSp>
        <p:nvCxnSpPr>
          <p:cNvPr id="23" name="Straight Arrow Connector 22"/>
          <p:cNvCxnSpPr/>
          <p:nvPr/>
        </p:nvCxnSpPr>
        <p:spPr>
          <a:xfrm>
            <a:off x="5105400" y="2362200"/>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648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655936050"/>
              </p:ext>
            </p:extLst>
          </p:nvPr>
        </p:nvGraphicFramePr>
        <p:xfrm>
          <a:off x="1449424" y="1371600"/>
          <a:ext cx="6094607"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199" y="389542"/>
            <a:ext cx="7317059" cy="523220"/>
          </a:xfrm>
          <a:prstGeom prst="rect">
            <a:avLst/>
          </a:prstGeom>
          <a:noFill/>
        </p:spPr>
        <p:txBody>
          <a:bodyPr wrap="square" rtlCol="0">
            <a:spAutoFit/>
          </a:bodyPr>
          <a:lstStyle/>
          <a:p>
            <a:pPr algn="ctr"/>
            <a:r>
              <a:rPr lang="en-US" sz="2800" b="1" dirty="0" smtClean="0"/>
              <a:t>You should now have a chart that looks like this:</a:t>
            </a:r>
            <a:endParaRPr lang="en-US" sz="2800" b="1" dirty="0"/>
          </a:p>
        </p:txBody>
      </p:sp>
      <p:sp>
        <p:nvSpPr>
          <p:cNvPr id="21" name="TextBox 20"/>
          <p:cNvSpPr txBox="1"/>
          <p:nvPr/>
        </p:nvSpPr>
        <p:spPr>
          <a:xfrm>
            <a:off x="229528" y="5715000"/>
            <a:ext cx="8534400" cy="523220"/>
          </a:xfrm>
          <a:prstGeom prst="rect">
            <a:avLst/>
          </a:prstGeom>
          <a:noFill/>
        </p:spPr>
        <p:txBody>
          <a:bodyPr wrap="square" rtlCol="0">
            <a:spAutoFit/>
          </a:bodyPr>
          <a:lstStyle/>
          <a:p>
            <a:pPr algn="ctr"/>
            <a:r>
              <a:rPr lang="en-US" sz="2800" b="1" dirty="0" smtClean="0"/>
              <a:t>The colors look great, but where are the numbers?</a:t>
            </a:r>
            <a:endParaRPr lang="en-US" sz="2800" b="1" dirty="0"/>
          </a:p>
        </p:txBody>
      </p:sp>
    </p:spTree>
    <p:extLst>
      <p:ext uri="{BB962C8B-B14F-4D97-AF65-F5344CB8AC3E}">
        <p14:creationId xmlns:p14="http://schemas.microsoft.com/office/powerpoint/2010/main" val="372414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onesw\Desktop\ILLiad Reports Menu.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790"/>
          <a:stretch/>
        </p:blipFill>
        <p:spPr bwMode="auto">
          <a:xfrm>
            <a:off x="838200" y="990600"/>
            <a:ext cx="7403917" cy="55093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jonesw\Desktop\Admin Men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296" y="1416464"/>
            <a:ext cx="2064834" cy="224856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onesw\Dropbox\SYR Data\ILLiad Report Menu\Borrowing Men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500" y="1531433"/>
            <a:ext cx="2264449" cy="4187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jonesw\Dropbox\SYR Data\ILLiad Report Menu\Lending Men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1700" y="1521212"/>
            <a:ext cx="2221842"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onesw\Dropbox\SYR Data\ILLiad Report Menu\Doc Del Men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8224" y="1531432"/>
            <a:ext cx="2348191" cy="24162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9250" y="0"/>
            <a:ext cx="59055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orbel" pitchFamily="34" charset="0"/>
              </a:rPr>
              <a:t>Overview of ILLiad Web Reports</a:t>
            </a:r>
            <a:endParaRPr lang="en-US" sz="3200" b="1" dirty="0">
              <a:effectLst>
                <a:outerShdw blurRad="38100" dist="38100" dir="2700000" algn="tl">
                  <a:srgbClr val="000000">
                    <a:alpha val="43137"/>
                  </a:srgbClr>
                </a:outerShdw>
              </a:effectLst>
              <a:latin typeface="Corbel" pitchFamily="34" charset="0"/>
            </a:endParaRPr>
          </a:p>
        </p:txBody>
      </p:sp>
      <p:sp>
        <p:nvSpPr>
          <p:cNvPr id="2" name="Rectangle 1"/>
          <p:cNvSpPr/>
          <p:nvPr/>
        </p:nvSpPr>
        <p:spPr>
          <a:xfrm>
            <a:off x="1752600" y="580931"/>
            <a:ext cx="5638800" cy="369332"/>
          </a:xfrm>
          <a:prstGeom prst="rect">
            <a:avLst/>
          </a:prstGeom>
        </p:spPr>
        <p:txBody>
          <a:bodyPr wrap="square">
            <a:spAutoFit/>
          </a:bodyPr>
          <a:lstStyle/>
          <a:p>
            <a:pPr algn="ctr"/>
            <a:r>
              <a:rPr lang="en-US" dirty="0" smtClean="0">
                <a:hlinkClick r:id="rId7"/>
              </a:rPr>
              <a:t>Click here</a:t>
            </a:r>
            <a:r>
              <a:rPr lang="en-US" dirty="0" smtClean="0"/>
              <a:t> for information on accessing your Web Reports</a:t>
            </a:r>
            <a:endParaRPr lang="en-US" dirty="0"/>
          </a:p>
        </p:txBody>
      </p:sp>
    </p:spTree>
    <p:extLst>
      <p:ext uri="{BB962C8B-B14F-4D97-AF65-F5344CB8AC3E}">
        <p14:creationId xmlns:p14="http://schemas.microsoft.com/office/powerpoint/2010/main" val="4207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5"/>
                                        </p:tgtEl>
                                      </p:cBhvr>
                                    </p:animEffect>
                                    <p:set>
                                      <p:cBhvr>
                                        <p:cTn id="12" dur="1" fill="hold">
                                          <p:stCondLst>
                                            <p:cond delay="499"/>
                                          </p:stCondLst>
                                        </p:cTn>
                                        <p:tgtEl>
                                          <p:spTgt spid="10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fade">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36"/>
                                        </p:tgtEl>
                                      </p:cBhvr>
                                    </p:animEffect>
                                    <p:set>
                                      <p:cBhvr>
                                        <p:cTn id="22" dur="1" fill="hold">
                                          <p:stCondLst>
                                            <p:cond delay="499"/>
                                          </p:stCondLst>
                                        </p:cTn>
                                        <p:tgtEl>
                                          <p:spTgt spid="10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37"/>
                                        </p:tgtEl>
                                      </p:cBhvr>
                                    </p:animEffect>
                                    <p:set>
                                      <p:cBhvr>
                                        <p:cTn id="32" dur="1" fill="hold">
                                          <p:stCondLst>
                                            <p:cond delay="499"/>
                                          </p:stCondLst>
                                        </p:cTn>
                                        <p:tgtEl>
                                          <p:spTgt spid="10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animEffect transition="in" filter="fade">
                                      <p:cBhvr>
                                        <p:cTn id="37" dur="500"/>
                                        <p:tgtEl>
                                          <p:spTgt spid="10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33"/>
                                        </p:tgtEl>
                                      </p:cBhvr>
                                    </p:animEffect>
                                    <p:set>
                                      <p:cBhvr>
                                        <p:cTn id="42" dur="1" fill="hold">
                                          <p:stCondLst>
                                            <p:cond delay="499"/>
                                          </p:stCondLst>
                                        </p:cTn>
                                        <p:tgtEl>
                                          <p:spTgt spid="10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70912306"/>
              </p:ext>
            </p:extLst>
          </p:nvPr>
        </p:nvGraphicFramePr>
        <p:xfrm>
          <a:off x="152400" y="4612515"/>
          <a:ext cx="3810000" cy="22634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descr="C:\Users\jonesw\Dropbox\SYR Data\Instructions\Chart too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07833"/>
            <a:ext cx="913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857750" y="693685"/>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7" name="Oval 6"/>
          <p:cNvSpPr/>
          <p:nvPr/>
        </p:nvSpPr>
        <p:spPr>
          <a:xfrm>
            <a:off x="3416300" y="19489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sp>
        <p:nvSpPr>
          <p:cNvPr id="8" name="TextBox 7"/>
          <p:cNvSpPr txBox="1"/>
          <p:nvPr/>
        </p:nvSpPr>
        <p:spPr>
          <a:xfrm>
            <a:off x="4432300" y="2545453"/>
            <a:ext cx="4495800" cy="523220"/>
          </a:xfrm>
          <a:prstGeom prst="rect">
            <a:avLst/>
          </a:prstGeom>
          <a:noFill/>
        </p:spPr>
        <p:txBody>
          <a:bodyPr wrap="square" rtlCol="0">
            <a:spAutoFit/>
          </a:bodyPr>
          <a:lstStyle/>
          <a:p>
            <a:pPr algn="ctr"/>
            <a:r>
              <a:rPr lang="en-US" sz="2800" b="1" dirty="0" smtClean="0"/>
              <a:t>To add % to the pie chart:</a:t>
            </a:r>
            <a:endParaRPr lang="en-US" sz="2800" b="1" dirty="0"/>
          </a:p>
        </p:txBody>
      </p:sp>
      <p:sp>
        <p:nvSpPr>
          <p:cNvPr id="9" name="Oval 8"/>
          <p:cNvSpPr/>
          <p:nvPr/>
        </p:nvSpPr>
        <p:spPr>
          <a:xfrm>
            <a:off x="584200" y="2545453"/>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10" name="Oval 9"/>
          <p:cNvSpPr/>
          <p:nvPr/>
        </p:nvSpPr>
        <p:spPr>
          <a:xfrm>
            <a:off x="4657725" y="3291439"/>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11" name="Oval 10"/>
          <p:cNvSpPr/>
          <p:nvPr/>
        </p:nvSpPr>
        <p:spPr>
          <a:xfrm>
            <a:off x="4657725" y="3735939"/>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12" name="Oval 11"/>
          <p:cNvSpPr/>
          <p:nvPr/>
        </p:nvSpPr>
        <p:spPr>
          <a:xfrm>
            <a:off x="4657725" y="4180439"/>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sp>
        <p:nvSpPr>
          <p:cNvPr id="13" name="TextBox 12"/>
          <p:cNvSpPr txBox="1"/>
          <p:nvPr/>
        </p:nvSpPr>
        <p:spPr>
          <a:xfrm>
            <a:off x="5076825" y="3259173"/>
            <a:ext cx="3775075" cy="369332"/>
          </a:xfrm>
          <a:prstGeom prst="rect">
            <a:avLst/>
          </a:prstGeom>
          <a:noFill/>
        </p:spPr>
        <p:txBody>
          <a:bodyPr wrap="square" rtlCol="0">
            <a:spAutoFit/>
          </a:bodyPr>
          <a:lstStyle/>
          <a:p>
            <a:r>
              <a:rPr lang="en-US" dirty="0" smtClean="0"/>
              <a:t>Click on the pie chart</a:t>
            </a:r>
            <a:endParaRPr lang="en-US" dirty="0"/>
          </a:p>
        </p:txBody>
      </p:sp>
      <p:sp>
        <p:nvSpPr>
          <p:cNvPr id="14" name="TextBox 13"/>
          <p:cNvSpPr txBox="1"/>
          <p:nvPr/>
        </p:nvSpPr>
        <p:spPr>
          <a:xfrm>
            <a:off x="5076825" y="3703673"/>
            <a:ext cx="3851275" cy="369332"/>
          </a:xfrm>
          <a:prstGeom prst="rect">
            <a:avLst/>
          </a:prstGeom>
          <a:noFill/>
        </p:spPr>
        <p:txBody>
          <a:bodyPr wrap="square" rtlCol="0">
            <a:spAutoFit/>
          </a:bodyPr>
          <a:lstStyle/>
          <a:p>
            <a:r>
              <a:rPr lang="en-US" dirty="0" smtClean="0"/>
              <a:t>Click on “Chart Tools” (shown in green)</a:t>
            </a:r>
            <a:endParaRPr lang="en-US" dirty="0"/>
          </a:p>
        </p:txBody>
      </p:sp>
      <p:sp>
        <p:nvSpPr>
          <p:cNvPr id="15" name="TextBox 14"/>
          <p:cNvSpPr txBox="1"/>
          <p:nvPr/>
        </p:nvSpPr>
        <p:spPr>
          <a:xfrm>
            <a:off x="5076825" y="4148173"/>
            <a:ext cx="3584575" cy="369332"/>
          </a:xfrm>
          <a:prstGeom prst="rect">
            <a:avLst/>
          </a:prstGeom>
          <a:noFill/>
        </p:spPr>
        <p:txBody>
          <a:bodyPr wrap="square" rtlCol="0">
            <a:spAutoFit/>
          </a:bodyPr>
          <a:lstStyle/>
          <a:p>
            <a:r>
              <a:rPr lang="en-US" dirty="0" smtClean="0"/>
              <a:t>Click on the pie chart with % signs</a:t>
            </a:r>
            <a:endParaRPr lang="en-US" dirty="0"/>
          </a:p>
        </p:txBody>
      </p:sp>
      <p:sp>
        <p:nvSpPr>
          <p:cNvPr id="16" name="TextBox 15"/>
          <p:cNvSpPr txBox="1"/>
          <p:nvPr/>
        </p:nvSpPr>
        <p:spPr>
          <a:xfrm>
            <a:off x="304800" y="127932"/>
            <a:ext cx="8534400" cy="523220"/>
          </a:xfrm>
          <a:prstGeom prst="rect">
            <a:avLst/>
          </a:prstGeom>
          <a:noFill/>
        </p:spPr>
        <p:txBody>
          <a:bodyPr wrap="square" rtlCol="0">
            <a:spAutoFit/>
          </a:bodyPr>
          <a:lstStyle/>
          <a:p>
            <a:pPr algn="ctr"/>
            <a:r>
              <a:rPr lang="en-US" sz="2800" b="1" dirty="0" smtClean="0"/>
              <a:t>Adding data to your pie chart</a:t>
            </a:r>
            <a:endParaRPr lang="en-US" sz="2800" b="1" dirty="0"/>
          </a:p>
        </p:txBody>
      </p:sp>
      <p:graphicFrame>
        <p:nvGraphicFramePr>
          <p:cNvPr id="17" name="Chart 16"/>
          <p:cNvGraphicFramePr>
            <a:graphicFrameLocks/>
          </p:cNvGraphicFramePr>
          <p:nvPr>
            <p:extLst>
              <p:ext uri="{D42A27DB-BD31-4B8C-83A1-F6EECF244321}">
                <p14:modId xmlns:p14="http://schemas.microsoft.com/office/powerpoint/2010/main" val="2234081117"/>
              </p:ext>
            </p:extLst>
          </p:nvPr>
        </p:nvGraphicFramePr>
        <p:xfrm>
          <a:off x="381000" y="2147369"/>
          <a:ext cx="3492500" cy="203307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p:cNvCxnSpPr/>
          <p:nvPr/>
        </p:nvCxnSpPr>
        <p:spPr>
          <a:xfrm>
            <a:off x="990600" y="4148173"/>
            <a:ext cx="0" cy="5000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43150" y="4148173"/>
            <a:ext cx="0" cy="5000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21107" y="914400"/>
            <a:ext cx="400236" cy="24662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59175" y="1727468"/>
            <a:ext cx="0" cy="24662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137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
            <a:ext cx="7317059" cy="461665"/>
          </a:xfrm>
          <a:prstGeom prst="rect">
            <a:avLst/>
          </a:prstGeom>
          <a:noFill/>
        </p:spPr>
        <p:txBody>
          <a:bodyPr wrap="square" rtlCol="0">
            <a:spAutoFit/>
          </a:bodyPr>
          <a:lstStyle/>
          <a:p>
            <a:pPr algn="ctr"/>
            <a:r>
              <a:rPr lang="en-US" sz="2400" b="1" dirty="0" smtClean="0"/>
              <a:t>Create additional pie charts for your data</a:t>
            </a:r>
            <a:endParaRPr lang="en-US" sz="2400" b="1" dirty="0"/>
          </a:p>
        </p:txBody>
      </p:sp>
      <p:pic>
        <p:nvPicPr>
          <p:cNvPr id="4098" name="Picture 2" descr="C:\Users\jonesw\Dropbox\SYR Data\Instructions for Date to Day\Pie Charts Duplicate w Perc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491"/>
          <a:stretch/>
        </p:blipFill>
        <p:spPr bwMode="auto">
          <a:xfrm>
            <a:off x="760547" y="2895600"/>
            <a:ext cx="7510463" cy="160458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295400" y="641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7" name="Oval 6"/>
          <p:cNvSpPr/>
          <p:nvPr/>
        </p:nvSpPr>
        <p:spPr>
          <a:xfrm>
            <a:off x="1295400" y="1022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8" name="Oval 7"/>
          <p:cNvSpPr/>
          <p:nvPr/>
        </p:nvSpPr>
        <p:spPr>
          <a:xfrm>
            <a:off x="1295400" y="1403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sp>
        <p:nvSpPr>
          <p:cNvPr id="9" name="TextBox 8"/>
          <p:cNvSpPr txBox="1"/>
          <p:nvPr/>
        </p:nvSpPr>
        <p:spPr>
          <a:xfrm>
            <a:off x="1714500" y="609600"/>
            <a:ext cx="5791200" cy="369332"/>
          </a:xfrm>
          <a:prstGeom prst="rect">
            <a:avLst/>
          </a:prstGeom>
          <a:noFill/>
        </p:spPr>
        <p:txBody>
          <a:bodyPr wrap="square" rtlCol="0">
            <a:spAutoFit/>
          </a:bodyPr>
          <a:lstStyle/>
          <a:p>
            <a:r>
              <a:rPr lang="en-US" dirty="0" smtClean="0"/>
              <a:t>Click on the pie chart that is already created</a:t>
            </a:r>
            <a:endParaRPr lang="en-US" dirty="0"/>
          </a:p>
        </p:txBody>
      </p:sp>
      <p:sp>
        <p:nvSpPr>
          <p:cNvPr id="10" name="Oval 9"/>
          <p:cNvSpPr/>
          <p:nvPr/>
        </p:nvSpPr>
        <p:spPr>
          <a:xfrm>
            <a:off x="1295400" y="1784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US" b="1" dirty="0"/>
          </a:p>
        </p:txBody>
      </p:sp>
      <p:sp>
        <p:nvSpPr>
          <p:cNvPr id="11" name="TextBox 10"/>
          <p:cNvSpPr txBox="1"/>
          <p:nvPr/>
        </p:nvSpPr>
        <p:spPr>
          <a:xfrm>
            <a:off x="1714500" y="990600"/>
            <a:ext cx="5791200" cy="369332"/>
          </a:xfrm>
          <a:prstGeom prst="rect">
            <a:avLst/>
          </a:prstGeom>
          <a:noFill/>
        </p:spPr>
        <p:txBody>
          <a:bodyPr wrap="square" rtlCol="0">
            <a:spAutoFit/>
          </a:bodyPr>
          <a:lstStyle/>
          <a:p>
            <a:r>
              <a:rPr lang="en-US" dirty="0" smtClean="0"/>
              <a:t>Hold the Control button and press “C”</a:t>
            </a:r>
            <a:endParaRPr lang="en-US" dirty="0"/>
          </a:p>
        </p:txBody>
      </p:sp>
      <p:sp>
        <p:nvSpPr>
          <p:cNvPr id="12" name="TextBox 11"/>
          <p:cNvSpPr txBox="1"/>
          <p:nvPr/>
        </p:nvSpPr>
        <p:spPr>
          <a:xfrm>
            <a:off x="1714500" y="1371600"/>
            <a:ext cx="5791200" cy="369332"/>
          </a:xfrm>
          <a:prstGeom prst="rect">
            <a:avLst/>
          </a:prstGeom>
          <a:noFill/>
        </p:spPr>
        <p:txBody>
          <a:bodyPr wrap="square" rtlCol="0">
            <a:spAutoFit/>
          </a:bodyPr>
          <a:lstStyle/>
          <a:p>
            <a:r>
              <a:rPr lang="en-US" dirty="0" smtClean="0"/>
              <a:t>Click anywhere on the spreadsheet</a:t>
            </a:r>
          </a:p>
        </p:txBody>
      </p:sp>
      <p:sp>
        <p:nvSpPr>
          <p:cNvPr id="13" name="TextBox 12"/>
          <p:cNvSpPr txBox="1"/>
          <p:nvPr/>
        </p:nvSpPr>
        <p:spPr>
          <a:xfrm>
            <a:off x="1714500" y="1752600"/>
            <a:ext cx="6537460" cy="369332"/>
          </a:xfrm>
          <a:prstGeom prst="rect">
            <a:avLst/>
          </a:prstGeom>
          <a:noFill/>
        </p:spPr>
        <p:txBody>
          <a:bodyPr wrap="square" rtlCol="0">
            <a:spAutoFit/>
          </a:bodyPr>
          <a:lstStyle/>
          <a:p>
            <a:r>
              <a:rPr lang="en-US" dirty="0" smtClean="0"/>
              <a:t>Hold the Control button and press “V”  (creates duplicate chart)</a:t>
            </a:r>
            <a:endParaRPr lang="en-US" dirty="0"/>
          </a:p>
        </p:txBody>
      </p:sp>
      <p:sp>
        <p:nvSpPr>
          <p:cNvPr id="14" name="Oval 13"/>
          <p:cNvSpPr/>
          <p:nvPr/>
        </p:nvSpPr>
        <p:spPr>
          <a:xfrm>
            <a:off x="1295400" y="2158484"/>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5</a:t>
            </a:r>
            <a:endParaRPr lang="en-US" b="1" dirty="0"/>
          </a:p>
        </p:txBody>
      </p:sp>
      <p:sp>
        <p:nvSpPr>
          <p:cNvPr id="15" name="TextBox 14"/>
          <p:cNvSpPr txBox="1"/>
          <p:nvPr/>
        </p:nvSpPr>
        <p:spPr>
          <a:xfrm>
            <a:off x="1714500" y="2126218"/>
            <a:ext cx="7277100" cy="646331"/>
          </a:xfrm>
          <a:prstGeom prst="rect">
            <a:avLst/>
          </a:prstGeom>
          <a:noFill/>
        </p:spPr>
        <p:txBody>
          <a:bodyPr wrap="square" rtlCol="0">
            <a:spAutoFit/>
          </a:bodyPr>
          <a:lstStyle/>
          <a:p>
            <a:r>
              <a:rPr lang="en-US" dirty="0" smtClean="0"/>
              <a:t>Click on the new chart, and in your data chart, click and drag the </a:t>
            </a:r>
            <a:r>
              <a:rPr lang="en-US" b="1" dirty="0" smtClean="0">
                <a:solidFill>
                  <a:srgbClr val="008000"/>
                </a:solidFill>
              </a:rPr>
              <a:t>green box </a:t>
            </a:r>
            <a:r>
              <a:rPr lang="en-US" dirty="0" smtClean="0"/>
              <a:t>to the new title and click and drag the </a:t>
            </a:r>
            <a:r>
              <a:rPr lang="en-US" b="1" dirty="0" smtClean="0">
                <a:solidFill>
                  <a:srgbClr val="0000FF"/>
                </a:solidFill>
              </a:rPr>
              <a:t>blue box </a:t>
            </a:r>
            <a:r>
              <a:rPr lang="en-US" dirty="0" smtClean="0"/>
              <a:t>to the new data</a:t>
            </a:r>
            <a:endParaRPr lang="en-US" dirty="0"/>
          </a:p>
        </p:txBody>
      </p:sp>
      <p:pic>
        <p:nvPicPr>
          <p:cNvPr id="16" name="Picture 2" descr="C:\Users\jonesw\Dropbox\SYR Data\Instructions for Date to Day\Pie Charts Duplicate w Percen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452"/>
          <a:stretch/>
        </p:blipFill>
        <p:spPr bwMode="auto">
          <a:xfrm>
            <a:off x="809625" y="4500182"/>
            <a:ext cx="7510463"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13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199" y="228600"/>
            <a:ext cx="7317059" cy="1815882"/>
          </a:xfrm>
          <a:prstGeom prst="rect">
            <a:avLst/>
          </a:prstGeom>
          <a:noFill/>
        </p:spPr>
        <p:txBody>
          <a:bodyPr wrap="square" rtlCol="0">
            <a:spAutoFit/>
          </a:bodyPr>
          <a:lstStyle/>
          <a:p>
            <a:pPr algn="ctr"/>
            <a:r>
              <a:rPr lang="en-US" sz="2800" b="1" dirty="0" smtClean="0"/>
              <a:t>The pie chart is useful to get an overall sense of how requests are distributed for each day, but it would be better to know exactly how much is being requested and processed each day.</a:t>
            </a:r>
            <a:endParaRPr lang="en-US" sz="2800" b="1" dirty="0"/>
          </a:p>
        </p:txBody>
      </p:sp>
      <p:graphicFrame>
        <p:nvGraphicFramePr>
          <p:cNvPr id="6" name="Chart 5"/>
          <p:cNvGraphicFramePr>
            <a:graphicFrameLocks/>
          </p:cNvGraphicFramePr>
          <p:nvPr>
            <p:extLst>
              <p:ext uri="{D42A27DB-BD31-4B8C-83A1-F6EECF244321}">
                <p14:modId xmlns:p14="http://schemas.microsoft.com/office/powerpoint/2010/main" val="2642702148"/>
              </p:ext>
            </p:extLst>
          </p:nvPr>
        </p:nvGraphicFramePr>
        <p:xfrm>
          <a:off x="609600" y="2514600"/>
          <a:ext cx="356142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66800" y="5602307"/>
            <a:ext cx="7317059" cy="954107"/>
          </a:xfrm>
          <a:prstGeom prst="rect">
            <a:avLst/>
          </a:prstGeom>
          <a:noFill/>
        </p:spPr>
        <p:txBody>
          <a:bodyPr wrap="square" rtlCol="0">
            <a:spAutoFit/>
          </a:bodyPr>
          <a:lstStyle/>
          <a:p>
            <a:pPr algn="ctr"/>
            <a:r>
              <a:rPr lang="en-US" sz="2800" b="1" dirty="0" smtClean="0"/>
              <a:t>Creating bar graphs follows the same procedures listed above</a:t>
            </a:r>
            <a:endParaRPr lang="en-US" sz="2800" b="1" dirty="0"/>
          </a:p>
        </p:txBody>
      </p:sp>
      <p:graphicFrame>
        <p:nvGraphicFramePr>
          <p:cNvPr id="8" name="Chart 7"/>
          <p:cNvGraphicFramePr>
            <a:graphicFrameLocks/>
          </p:cNvGraphicFramePr>
          <p:nvPr>
            <p:extLst>
              <p:ext uri="{D42A27DB-BD31-4B8C-83A1-F6EECF244321}">
                <p14:modId xmlns:p14="http://schemas.microsoft.com/office/powerpoint/2010/main" val="567711251"/>
              </p:ext>
            </p:extLst>
          </p:nvPr>
        </p:nvGraphicFramePr>
        <p:xfrm>
          <a:off x="4496728" y="2590800"/>
          <a:ext cx="3887131" cy="266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61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onesw\Desktop\Insert Colum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463947"/>
            <a:ext cx="8500577"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648200" y="1911747"/>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5" name="Oval 4"/>
          <p:cNvSpPr/>
          <p:nvPr/>
        </p:nvSpPr>
        <p:spPr>
          <a:xfrm>
            <a:off x="962025" y="47625"/>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6" name="Oval 5"/>
          <p:cNvSpPr/>
          <p:nvPr/>
        </p:nvSpPr>
        <p:spPr>
          <a:xfrm>
            <a:off x="1714500" y="4565412"/>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8" name="Oval 7"/>
          <p:cNvSpPr/>
          <p:nvPr/>
        </p:nvSpPr>
        <p:spPr>
          <a:xfrm>
            <a:off x="1714500" y="5009912"/>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9" name="Oval 8"/>
          <p:cNvSpPr/>
          <p:nvPr/>
        </p:nvSpPr>
        <p:spPr>
          <a:xfrm>
            <a:off x="1714500" y="5454412"/>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sp>
        <p:nvSpPr>
          <p:cNvPr id="10" name="TextBox 9"/>
          <p:cNvSpPr txBox="1"/>
          <p:nvPr/>
        </p:nvSpPr>
        <p:spPr>
          <a:xfrm>
            <a:off x="2133600" y="4533146"/>
            <a:ext cx="5791200" cy="369332"/>
          </a:xfrm>
          <a:prstGeom prst="rect">
            <a:avLst/>
          </a:prstGeom>
          <a:noFill/>
        </p:spPr>
        <p:txBody>
          <a:bodyPr wrap="square" rtlCol="0">
            <a:spAutoFit/>
          </a:bodyPr>
          <a:lstStyle/>
          <a:p>
            <a:r>
              <a:rPr lang="en-US" dirty="0" smtClean="0"/>
              <a:t>Highlight the weekdays and the first set of numbers</a:t>
            </a:r>
            <a:endParaRPr lang="en-US" dirty="0"/>
          </a:p>
        </p:txBody>
      </p:sp>
      <p:sp>
        <p:nvSpPr>
          <p:cNvPr id="11" name="Oval 10"/>
          <p:cNvSpPr/>
          <p:nvPr/>
        </p:nvSpPr>
        <p:spPr>
          <a:xfrm>
            <a:off x="1714500" y="5898912"/>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US" b="1" dirty="0"/>
          </a:p>
        </p:txBody>
      </p:sp>
      <p:sp>
        <p:nvSpPr>
          <p:cNvPr id="12" name="TextBox 11"/>
          <p:cNvSpPr txBox="1"/>
          <p:nvPr/>
        </p:nvSpPr>
        <p:spPr>
          <a:xfrm>
            <a:off x="2133600" y="4977646"/>
            <a:ext cx="5791200" cy="369332"/>
          </a:xfrm>
          <a:prstGeom prst="rect">
            <a:avLst/>
          </a:prstGeom>
          <a:noFill/>
        </p:spPr>
        <p:txBody>
          <a:bodyPr wrap="square" rtlCol="0">
            <a:spAutoFit/>
          </a:bodyPr>
          <a:lstStyle/>
          <a:p>
            <a:r>
              <a:rPr lang="en-US" dirty="0" smtClean="0"/>
              <a:t>Click “Insert” on the Ribbon</a:t>
            </a:r>
            <a:endParaRPr lang="en-US" dirty="0"/>
          </a:p>
        </p:txBody>
      </p:sp>
      <p:sp>
        <p:nvSpPr>
          <p:cNvPr id="13" name="TextBox 12"/>
          <p:cNvSpPr txBox="1"/>
          <p:nvPr/>
        </p:nvSpPr>
        <p:spPr>
          <a:xfrm>
            <a:off x="2133600" y="5422146"/>
            <a:ext cx="5791200" cy="369332"/>
          </a:xfrm>
          <a:prstGeom prst="rect">
            <a:avLst/>
          </a:prstGeom>
          <a:noFill/>
        </p:spPr>
        <p:txBody>
          <a:bodyPr wrap="square" rtlCol="0">
            <a:spAutoFit/>
          </a:bodyPr>
          <a:lstStyle/>
          <a:p>
            <a:r>
              <a:rPr lang="en-US" dirty="0" smtClean="0"/>
              <a:t>Click on “Column” for the dropdown menu</a:t>
            </a:r>
            <a:endParaRPr lang="en-US" dirty="0"/>
          </a:p>
        </p:txBody>
      </p:sp>
      <p:sp>
        <p:nvSpPr>
          <p:cNvPr id="14" name="TextBox 13"/>
          <p:cNvSpPr txBox="1"/>
          <p:nvPr/>
        </p:nvSpPr>
        <p:spPr>
          <a:xfrm>
            <a:off x="2133600" y="5866646"/>
            <a:ext cx="5791200" cy="369332"/>
          </a:xfrm>
          <a:prstGeom prst="rect">
            <a:avLst/>
          </a:prstGeom>
          <a:noFill/>
        </p:spPr>
        <p:txBody>
          <a:bodyPr wrap="square" rtlCol="0">
            <a:spAutoFit/>
          </a:bodyPr>
          <a:lstStyle/>
          <a:p>
            <a:r>
              <a:rPr lang="en-US" dirty="0" smtClean="0"/>
              <a:t>Click on the flat 2-D Column</a:t>
            </a:r>
            <a:endParaRPr lang="en-US" dirty="0"/>
          </a:p>
        </p:txBody>
      </p:sp>
      <p:cxnSp>
        <p:nvCxnSpPr>
          <p:cNvPr id="15" name="Straight Arrow Connector 14"/>
          <p:cNvCxnSpPr/>
          <p:nvPr/>
        </p:nvCxnSpPr>
        <p:spPr>
          <a:xfrm>
            <a:off x="1114425" y="321789"/>
            <a:ext cx="0" cy="2814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14600" y="453375"/>
            <a:ext cx="0" cy="2814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362200" y="289311"/>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cxnSp>
        <p:nvCxnSpPr>
          <p:cNvPr id="18" name="Straight Arrow Connector 17"/>
          <p:cNvCxnSpPr/>
          <p:nvPr/>
        </p:nvCxnSpPr>
        <p:spPr>
          <a:xfrm>
            <a:off x="2057400" y="1452078"/>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905000" y="12954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US" b="1" dirty="0"/>
          </a:p>
        </p:txBody>
      </p:sp>
      <p:cxnSp>
        <p:nvCxnSpPr>
          <p:cNvPr id="20" name="Straight Arrow Connector 19"/>
          <p:cNvCxnSpPr/>
          <p:nvPr/>
        </p:nvCxnSpPr>
        <p:spPr>
          <a:xfrm>
            <a:off x="4876800" y="2064147"/>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7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199" y="389542"/>
            <a:ext cx="7317059" cy="523220"/>
          </a:xfrm>
          <a:prstGeom prst="rect">
            <a:avLst/>
          </a:prstGeom>
          <a:noFill/>
        </p:spPr>
        <p:txBody>
          <a:bodyPr wrap="square" rtlCol="0">
            <a:spAutoFit/>
          </a:bodyPr>
          <a:lstStyle/>
          <a:p>
            <a:pPr algn="ctr"/>
            <a:r>
              <a:rPr lang="en-US" sz="2800" b="1" dirty="0" smtClean="0"/>
              <a:t>You should now have a chart that looks like this:</a:t>
            </a:r>
            <a:endParaRPr lang="en-US" sz="2800" b="1" dirty="0"/>
          </a:p>
        </p:txBody>
      </p:sp>
      <p:sp>
        <p:nvSpPr>
          <p:cNvPr id="21" name="TextBox 20"/>
          <p:cNvSpPr txBox="1"/>
          <p:nvPr/>
        </p:nvSpPr>
        <p:spPr>
          <a:xfrm>
            <a:off x="304800" y="5715000"/>
            <a:ext cx="8534400" cy="523220"/>
          </a:xfrm>
          <a:prstGeom prst="rect">
            <a:avLst/>
          </a:prstGeom>
          <a:noFill/>
        </p:spPr>
        <p:txBody>
          <a:bodyPr wrap="square" rtlCol="0">
            <a:spAutoFit/>
          </a:bodyPr>
          <a:lstStyle/>
          <a:p>
            <a:pPr algn="ctr"/>
            <a:r>
              <a:rPr lang="en-US" sz="2800" b="1" dirty="0" smtClean="0"/>
              <a:t>Question:  What am I missing on this chart?</a:t>
            </a: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3871386001"/>
              </p:ext>
            </p:extLst>
          </p:nvPr>
        </p:nvGraphicFramePr>
        <p:xfrm>
          <a:off x="1174573" y="1371600"/>
          <a:ext cx="6644309" cy="363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635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onesw\Dropbox\SYR Data\Instructions\Duplicating Column Char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43" b="7300"/>
          <a:stretch/>
        </p:blipFill>
        <p:spPr bwMode="auto">
          <a:xfrm>
            <a:off x="609600" y="2649364"/>
            <a:ext cx="7848600" cy="4208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76200"/>
            <a:ext cx="7317059" cy="461665"/>
          </a:xfrm>
          <a:prstGeom prst="rect">
            <a:avLst/>
          </a:prstGeom>
          <a:noFill/>
        </p:spPr>
        <p:txBody>
          <a:bodyPr wrap="square" rtlCol="0">
            <a:spAutoFit/>
          </a:bodyPr>
          <a:lstStyle/>
          <a:p>
            <a:pPr algn="ctr"/>
            <a:r>
              <a:rPr lang="en-US" sz="2400" b="1" dirty="0" smtClean="0"/>
              <a:t>Create additional bar graphs for your data</a:t>
            </a:r>
            <a:endParaRPr lang="en-US" sz="2400" b="1" dirty="0"/>
          </a:p>
        </p:txBody>
      </p:sp>
      <p:sp>
        <p:nvSpPr>
          <p:cNvPr id="5" name="Oval 4"/>
          <p:cNvSpPr/>
          <p:nvPr/>
        </p:nvSpPr>
        <p:spPr>
          <a:xfrm>
            <a:off x="1295400" y="641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b="1" dirty="0"/>
          </a:p>
        </p:txBody>
      </p:sp>
      <p:sp>
        <p:nvSpPr>
          <p:cNvPr id="6" name="Oval 5"/>
          <p:cNvSpPr/>
          <p:nvPr/>
        </p:nvSpPr>
        <p:spPr>
          <a:xfrm>
            <a:off x="1295400" y="1022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US" b="1" dirty="0"/>
          </a:p>
        </p:txBody>
      </p:sp>
      <p:sp>
        <p:nvSpPr>
          <p:cNvPr id="7" name="Oval 6"/>
          <p:cNvSpPr/>
          <p:nvPr/>
        </p:nvSpPr>
        <p:spPr>
          <a:xfrm>
            <a:off x="1295400" y="1403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b="1" dirty="0"/>
          </a:p>
        </p:txBody>
      </p:sp>
      <p:sp>
        <p:nvSpPr>
          <p:cNvPr id="8" name="TextBox 7"/>
          <p:cNvSpPr txBox="1"/>
          <p:nvPr/>
        </p:nvSpPr>
        <p:spPr>
          <a:xfrm>
            <a:off x="1714500" y="609600"/>
            <a:ext cx="5791200" cy="369332"/>
          </a:xfrm>
          <a:prstGeom prst="rect">
            <a:avLst/>
          </a:prstGeom>
          <a:noFill/>
        </p:spPr>
        <p:txBody>
          <a:bodyPr wrap="square" rtlCol="0">
            <a:spAutoFit/>
          </a:bodyPr>
          <a:lstStyle/>
          <a:p>
            <a:r>
              <a:rPr lang="en-US" dirty="0" smtClean="0"/>
              <a:t>Click on the bar graph that is already created</a:t>
            </a:r>
            <a:endParaRPr lang="en-US" dirty="0"/>
          </a:p>
        </p:txBody>
      </p:sp>
      <p:sp>
        <p:nvSpPr>
          <p:cNvPr id="9" name="Oval 8"/>
          <p:cNvSpPr/>
          <p:nvPr/>
        </p:nvSpPr>
        <p:spPr>
          <a:xfrm>
            <a:off x="1295400" y="1784866"/>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US" b="1" dirty="0"/>
          </a:p>
        </p:txBody>
      </p:sp>
      <p:sp>
        <p:nvSpPr>
          <p:cNvPr id="10" name="TextBox 9"/>
          <p:cNvSpPr txBox="1"/>
          <p:nvPr/>
        </p:nvSpPr>
        <p:spPr>
          <a:xfrm>
            <a:off x="1714500" y="990600"/>
            <a:ext cx="5791200" cy="369332"/>
          </a:xfrm>
          <a:prstGeom prst="rect">
            <a:avLst/>
          </a:prstGeom>
          <a:noFill/>
        </p:spPr>
        <p:txBody>
          <a:bodyPr wrap="square" rtlCol="0">
            <a:spAutoFit/>
          </a:bodyPr>
          <a:lstStyle/>
          <a:p>
            <a:r>
              <a:rPr lang="en-US" dirty="0" smtClean="0"/>
              <a:t>Hold the Control button and press “C”</a:t>
            </a:r>
            <a:endParaRPr lang="en-US" dirty="0"/>
          </a:p>
        </p:txBody>
      </p:sp>
      <p:sp>
        <p:nvSpPr>
          <p:cNvPr id="11" name="TextBox 10"/>
          <p:cNvSpPr txBox="1"/>
          <p:nvPr/>
        </p:nvSpPr>
        <p:spPr>
          <a:xfrm>
            <a:off x="1714500" y="1371600"/>
            <a:ext cx="5791200" cy="369332"/>
          </a:xfrm>
          <a:prstGeom prst="rect">
            <a:avLst/>
          </a:prstGeom>
          <a:noFill/>
        </p:spPr>
        <p:txBody>
          <a:bodyPr wrap="square" rtlCol="0">
            <a:spAutoFit/>
          </a:bodyPr>
          <a:lstStyle/>
          <a:p>
            <a:r>
              <a:rPr lang="en-US" dirty="0" smtClean="0"/>
              <a:t>Click anywhere on the spreadsheet</a:t>
            </a:r>
          </a:p>
        </p:txBody>
      </p:sp>
      <p:sp>
        <p:nvSpPr>
          <p:cNvPr id="12" name="TextBox 11"/>
          <p:cNvSpPr txBox="1"/>
          <p:nvPr/>
        </p:nvSpPr>
        <p:spPr>
          <a:xfrm>
            <a:off x="1714500" y="1752600"/>
            <a:ext cx="6537460" cy="369332"/>
          </a:xfrm>
          <a:prstGeom prst="rect">
            <a:avLst/>
          </a:prstGeom>
          <a:noFill/>
        </p:spPr>
        <p:txBody>
          <a:bodyPr wrap="square" rtlCol="0">
            <a:spAutoFit/>
          </a:bodyPr>
          <a:lstStyle/>
          <a:p>
            <a:r>
              <a:rPr lang="en-US" dirty="0" smtClean="0"/>
              <a:t>Hold the Control button and press “V”  (creates duplicate chart)</a:t>
            </a:r>
            <a:endParaRPr lang="en-US" dirty="0"/>
          </a:p>
        </p:txBody>
      </p:sp>
      <p:sp>
        <p:nvSpPr>
          <p:cNvPr id="13" name="Oval 12"/>
          <p:cNvSpPr/>
          <p:nvPr/>
        </p:nvSpPr>
        <p:spPr>
          <a:xfrm>
            <a:off x="1295400" y="2158484"/>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5</a:t>
            </a:r>
            <a:endParaRPr lang="en-US" b="1" dirty="0"/>
          </a:p>
        </p:txBody>
      </p:sp>
      <p:sp>
        <p:nvSpPr>
          <p:cNvPr id="14" name="TextBox 13"/>
          <p:cNvSpPr txBox="1"/>
          <p:nvPr/>
        </p:nvSpPr>
        <p:spPr>
          <a:xfrm>
            <a:off x="1714500" y="2126218"/>
            <a:ext cx="7277100" cy="646331"/>
          </a:xfrm>
          <a:prstGeom prst="rect">
            <a:avLst/>
          </a:prstGeom>
          <a:noFill/>
        </p:spPr>
        <p:txBody>
          <a:bodyPr wrap="square" rtlCol="0">
            <a:spAutoFit/>
          </a:bodyPr>
          <a:lstStyle/>
          <a:p>
            <a:r>
              <a:rPr lang="en-US" dirty="0" smtClean="0"/>
              <a:t>Click on the new chart, and in your data chart, click and drag the </a:t>
            </a:r>
            <a:r>
              <a:rPr lang="en-US" b="1" dirty="0" smtClean="0">
                <a:solidFill>
                  <a:srgbClr val="008000"/>
                </a:solidFill>
              </a:rPr>
              <a:t>green box </a:t>
            </a:r>
            <a:r>
              <a:rPr lang="en-US" dirty="0" smtClean="0"/>
              <a:t>to the new title and click and drag the </a:t>
            </a:r>
            <a:r>
              <a:rPr lang="en-US" b="1" dirty="0" smtClean="0">
                <a:solidFill>
                  <a:srgbClr val="0000FF"/>
                </a:solidFill>
              </a:rPr>
              <a:t>blue box </a:t>
            </a:r>
            <a:r>
              <a:rPr lang="en-US" dirty="0" smtClean="0"/>
              <a:t>to the new data</a:t>
            </a:r>
            <a:endParaRPr lang="en-US" dirty="0"/>
          </a:p>
        </p:txBody>
      </p:sp>
    </p:spTree>
    <p:extLst>
      <p:ext uri="{BB962C8B-B14F-4D97-AF65-F5344CB8AC3E}">
        <p14:creationId xmlns:p14="http://schemas.microsoft.com/office/powerpoint/2010/main" val="3493315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8839200" cy="1569660"/>
          </a:xfrm>
          <a:prstGeom prst="rect">
            <a:avLst/>
          </a:prstGeom>
          <a:noFill/>
        </p:spPr>
        <p:txBody>
          <a:bodyPr wrap="square" rtlCol="0">
            <a:spAutoFit/>
          </a:bodyPr>
          <a:lstStyle/>
          <a:p>
            <a:r>
              <a:rPr lang="en-US" sz="2400" b="1" dirty="0" smtClean="0"/>
              <a:t>It </a:t>
            </a:r>
            <a:r>
              <a:rPr lang="en-US" sz="2400" b="1" dirty="0"/>
              <a:t>would be useful to compare the requests of Saturday and Sunday to find if it would be beneficial to having someone staffing ILL on Saturday and/or Sunday, or if the requests could wait until Monday.</a:t>
            </a:r>
          </a:p>
          <a:p>
            <a:endParaRPr lang="en-US" sz="2400" b="1" dirty="0"/>
          </a:p>
        </p:txBody>
      </p:sp>
      <p:graphicFrame>
        <p:nvGraphicFramePr>
          <p:cNvPr id="6" name="Table 5"/>
          <p:cNvGraphicFramePr>
            <a:graphicFrameLocks noGrp="1"/>
          </p:cNvGraphicFramePr>
          <p:nvPr>
            <p:extLst>
              <p:ext uri="{D42A27DB-BD31-4B8C-83A1-F6EECF244321}">
                <p14:modId xmlns:p14="http://schemas.microsoft.com/office/powerpoint/2010/main" val="4274469824"/>
              </p:ext>
            </p:extLst>
          </p:nvPr>
        </p:nvGraphicFramePr>
        <p:xfrm>
          <a:off x="3276600" y="1852275"/>
          <a:ext cx="2182812" cy="4163060"/>
        </p:xfrm>
        <a:graphic>
          <a:graphicData uri="http://schemas.openxmlformats.org/drawingml/2006/table">
            <a:tbl>
              <a:tblPr>
                <a:tableStyleId>{5C22544A-7EE6-4342-B048-85BDC9FD1C3A}</a:tableStyleId>
              </a:tblPr>
              <a:tblGrid>
                <a:gridCol w="673100"/>
                <a:gridCol w="587375"/>
                <a:gridCol w="587375"/>
                <a:gridCol w="334962"/>
              </a:tblGrid>
              <a:tr h="202565">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Total</a:t>
                      </a:r>
                      <a:endParaRPr lang="en-US" sz="1000" b="0" i="0" u="none" strike="noStrike" dirty="0">
                        <a:solidFill>
                          <a:srgbClr val="000000"/>
                        </a:solidFill>
                        <a:effectLst/>
                        <a:latin typeface="Arial"/>
                      </a:endParaRPr>
                    </a:p>
                  </a:txBody>
                  <a:tcPr marL="9525" marR="9525" marT="9525" marB="0" anchor="ctr"/>
                </a:tc>
              </a:tr>
              <a:tr h="202565">
                <a:tc>
                  <a:txBody>
                    <a:bodyPr/>
                    <a:lstStyle/>
                    <a:p>
                      <a:pPr algn="l" fontAlgn="ctr"/>
                      <a:r>
                        <a:rPr lang="en-US" sz="1000" u="none" strike="noStrike" dirty="0">
                          <a:effectLst/>
                        </a:rPr>
                        <a:t>8/7/2011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dirty="0">
                          <a:effectLst/>
                        </a:rPr>
                        <a:t>6</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dirty="0">
                          <a:effectLst/>
                        </a:rPr>
                        <a:t>8/14/2011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dirty="0">
                          <a:effectLst/>
                        </a:rPr>
                        <a:t>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9/25/2011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10/30/2011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dirty="0">
                          <a:effectLst/>
                        </a:rPr>
                        <a:t>12/4/2011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dirty="0">
                          <a:effectLst/>
                        </a:rPr>
                        <a:t>12/11/2011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11</a:t>
                      </a:r>
                      <a:endParaRPr lang="en-US" sz="1000" b="0" i="0" u="none" strike="noStrike" dirty="0">
                        <a:solidFill>
                          <a:srgbClr val="000000"/>
                        </a:solidFill>
                        <a:effectLst/>
                        <a:latin typeface="Arial"/>
                      </a:endParaRPr>
                    </a:p>
                  </a:txBody>
                  <a:tcPr marL="9525" marR="9525" marT="9525" marB="0" anchor="ct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3678951"/>
              </p:ext>
            </p:extLst>
          </p:nvPr>
        </p:nvGraphicFramePr>
        <p:xfrm>
          <a:off x="533400" y="1856601"/>
          <a:ext cx="2182812" cy="4163060"/>
        </p:xfrm>
        <a:graphic>
          <a:graphicData uri="http://schemas.openxmlformats.org/drawingml/2006/table">
            <a:tbl>
              <a:tblPr>
                <a:tableStyleId>{5C22544A-7EE6-4342-B048-85BDC9FD1C3A}</a:tableStyleId>
              </a:tblPr>
              <a:tblGrid>
                <a:gridCol w="673100"/>
                <a:gridCol w="587375"/>
                <a:gridCol w="587375"/>
                <a:gridCol w="334962"/>
              </a:tblGrid>
              <a:tr h="202565">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Total</a:t>
                      </a:r>
                      <a:endParaRPr lang="en-US" sz="1000" b="0" i="0" u="none" strike="noStrike" dirty="0">
                        <a:solidFill>
                          <a:srgbClr val="000000"/>
                        </a:solidFill>
                        <a:effectLst/>
                        <a:latin typeface="Arial"/>
                      </a:endParaRPr>
                    </a:p>
                  </a:txBody>
                  <a:tcPr marL="9525" marR="9525" marT="9525" marB="0" anchor="ctr"/>
                </a:tc>
              </a:tr>
              <a:tr h="202565">
                <a:tc>
                  <a:txBody>
                    <a:bodyPr/>
                    <a:lstStyle/>
                    <a:p>
                      <a:pPr algn="l" fontAlgn="ctr"/>
                      <a:r>
                        <a:rPr lang="en-US" sz="1000" u="none" strike="noStrike" dirty="0">
                          <a:effectLst/>
                        </a:rPr>
                        <a:t>8/6/2011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7</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8/13/2011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7</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dirty="0">
                          <a:effectLst/>
                        </a:rPr>
                        <a:t>12/10/2011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8</a:t>
                      </a:r>
                      <a:endParaRPr lang="en-US" sz="1000" b="0" i="0" u="none" strike="noStrike" dirty="0">
                        <a:solidFill>
                          <a:srgbClr val="000000"/>
                        </a:solidFill>
                        <a:effectLst/>
                        <a:latin typeface="Arial"/>
                      </a:endParaRPr>
                    </a:p>
                  </a:txBody>
                  <a:tcPr marL="9525" marR="9525" marT="9525" marB="0" anchor="ctr">
                    <a:solidFill>
                      <a:srgbClr val="92D05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75250986"/>
              </p:ext>
            </p:extLst>
          </p:nvPr>
        </p:nvGraphicFramePr>
        <p:xfrm>
          <a:off x="5943600" y="1852275"/>
          <a:ext cx="2921423" cy="4163060"/>
        </p:xfrm>
        <a:graphic>
          <a:graphicData uri="http://schemas.openxmlformats.org/drawingml/2006/table">
            <a:tbl>
              <a:tblPr>
                <a:tableStyleId>{5C22544A-7EE6-4342-B048-85BDC9FD1C3A}</a:tableStyleId>
              </a:tblPr>
              <a:tblGrid>
                <a:gridCol w="672251"/>
                <a:gridCol w="586635"/>
                <a:gridCol w="586635"/>
                <a:gridCol w="334540"/>
                <a:gridCol w="741362"/>
              </a:tblGrid>
              <a:tr h="202565">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Total</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Added from </a:t>
                      </a:r>
                    </a:p>
                    <a:p>
                      <a:pPr algn="ctr" fontAlgn="ctr"/>
                      <a:r>
                        <a:rPr lang="en-US" sz="1000" b="0" i="0" u="none" strike="noStrike" dirty="0" smtClean="0">
                          <a:solidFill>
                            <a:srgbClr val="000000"/>
                          </a:solidFill>
                          <a:effectLst/>
                          <a:latin typeface="Arial"/>
                        </a:rPr>
                        <a:t>weekend</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dirty="0">
                          <a:effectLst/>
                        </a:rPr>
                        <a:t>8/8/2011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39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+17</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8/15/2011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8/22/2011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8/29/2011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9/5/2011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23</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+26</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9/12/2011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86</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142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+63</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9/19/2011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9/26/2011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+25</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10/3/2011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180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+29</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10/10/2011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+33</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10/17/2011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+53</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10/24/2011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+46</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10/31/2011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11/14/2011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+34</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11/21/2011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+26</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11/28/2011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+35</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12/5/2011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+33</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a:effectLst/>
                        </a:rPr>
                        <a:t>12/12/2011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92</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+19</a:t>
                      </a:r>
                      <a:endParaRPr lang="en-US" sz="1000" b="0" i="0" u="none" strike="noStrike" dirty="0">
                        <a:solidFill>
                          <a:srgbClr val="000000"/>
                        </a:solidFill>
                        <a:effectLst/>
                        <a:latin typeface="Arial"/>
                      </a:endParaRPr>
                    </a:p>
                  </a:txBody>
                  <a:tcPr marL="9525" marR="9525" marT="9525" marB="0" anchor="ctr">
                    <a:solidFill>
                      <a:schemeClr val="bg1"/>
                    </a:solidFill>
                  </a:tcPr>
                </a:tc>
              </a:tr>
            </a:tbl>
          </a:graphicData>
        </a:graphic>
      </p:graphicFrame>
      <p:sp>
        <p:nvSpPr>
          <p:cNvPr id="10" name="TextBox 9"/>
          <p:cNvSpPr txBox="1"/>
          <p:nvPr/>
        </p:nvSpPr>
        <p:spPr>
          <a:xfrm>
            <a:off x="962025" y="6031468"/>
            <a:ext cx="1447800" cy="369332"/>
          </a:xfrm>
          <a:prstGeom prst="rect">
            <a:avLst/>
          </a:prstGeom>
          <a:noFill/>
        </p:spPr>
        <p:txBody>
          <a:bodyPr wrap="square" rtlCol="0">
            <a:spAutoFit/>
          </a:bodyPr>
          <a:lstStyle/>
          <a:p>
            <a:pPr algn="ctr"/>
            <a:r>
              <a:rPr lang="en-US" b="1" dirty="0" smtClean="0"/>
              <a:t>Saturday</a:t>
            </a:r>
            <a:endParaRPr lang="en-US" b="1" dirty="0"/>
          </a:p>
        </p:txBody>
      </p:sp>
      <p:sp>
        <p:nvSpPr>
          <p:cNvPr id="11" name="TextBox 10"/>
          <p:cNvSpPr txBox="1"/>
          <p:nvPr/>
        </p:nvSpPr>
        <p:spPr>
          <a:xfrm>
            <a:off x="3733800" y="6031468"/>
            <a:ext cx="1447800" cy="369332"/>
          </a:xfrm>
          <a:prstGeom prst="rect">
            <a:avLst/>
          </a:prstGeom>
          <a:noFill/>
        </p:spPr>
        <p:txBody>
          <a:bodyPr wrap="square" rtlCol="0">
            <a:spAutoFit/>
          </a:bodyPr>
          <a:lstStyle/>
          <a:p>
            <a:pPr algn="ctr"/>
            <a:r>
              <a:rPr lang="en-US" b="1" dirty="0" smtClean="0"/>
              <a:t>Sunday</a:t>
            </a:r>
            <a:endParaRPr lang="en-US" b="1" dirty="0"/>
          </a:p>
        </p:txBody>
      </p:sp>
      <p:sp>
        <p:nvSpPr>
          <p:cNvPr id="12" name="TextBox 11"/>
          <p:cNvSpPr txBox="1"/>
          <p:nvPr/>
        </p:nvSpPr>
        <p:spPr>
          <a:xfrm>
            <a:off x="6629400" y="6031468"/>
            <a:ext cx="1447800" cy="369332"/>
          </a:xfrm>
          <a:prstGeom prst="rect">
            <a:avLst/>
          </a:prstGeom>
          <a:noFill/>
        </p:spPr>
        <p:txBody>
          <a:bodyPr wrap="square" rtlCol="0">
            <a:spAutoFit/>
          </a:bodyPr>
          <a:lstStyle/>
          <a:p>
            <a:pPr algn="ctr"/>
            <a:r>
              <a:rPr lang="en-US" b="1" dirty="0" smtClean="0"/>
              <a:t>Monday</a:t>
            </a:r>
            <a:endParaRPr lang="en-US" b="1" dirty="0"/>
          </a:p>
        </p:txBody>
      </p:sp>
      <p:sp>
        <p:nvSpPr>
          <p:cNvPr id="13" name="TextBox 12"/>
          <p:cNvSpPr txBox="1"/>
          <p:nvPr/>
        </p:nvSpPr>
        <p:spPr>
          <a:xfrm>
            <a:off x="990600" y="6396335"/>
            <a:ext cx="7317059" cy="461665"/>
          </a:xfrm>
          <a:prstGeom prst="rect">
            <a:avLst/>
          </a:prstGeom>
          <a:noFill/>
        </p:spPr>
        <p:txBody>
          <a:bodyPr wrap="square" rtlCol="0">
            <a:spAutoFit/>
          </a:bodyPr>
          <a:lstStyle/>
          <a:p>
            <a:pPr algn="ctr"/>
            <a:r>
              <a:rPr lang="en-US" sz="2400" b="1" dirty="0" smtClean="0"/>
              <a:t>Question:  Should SYB staff on Sunday?</a:t>
            </a:r>
            <a:endParaRPr lang="en-US" sz="2400" b="1" dirty="0"/>
          </a:p>
        </p:txBody>
      </p:sp>
      <p:sp>
        <p:nvSpPr>
          <p:cNvPr id="2" name="TextBox 1"/>
          <p:cNvSpPr txBox="1"/>
          <p:nvPr/>
        </p:nvSpPr>
        <p:spPr>
          <a:xfrm>
            <a:off x="1181100" y="1295400"/>
            <a:ext cx="6781800" cy="461665"/>
          </a:xfrm>
          <a:prstGeom prst="rect">
            <a:avLst/>
          </a:prstGeom>
          <a:noFill/>
        </p:spPr>
        <p:txBody>
          <a:bodyPr wrap="square" rtlCol="0">
            <a:spAutoFit/>
          </a:bodyPr>
          <a:lstStyle/>
          <a:p>
            <a:pPr algn="ctr"/>
            <a:r>
              <a:rPr lang="en-US" sz="2400" b="1" dirty="0" smtClean="0">
                <a:solidFill>
                  <a:schemeClr val="accent1"/>
                </a:solidFill>
              </a:rPr>
              <a:t>Lending Requests Received (Aug 2011 – Dec 2011)</a:t>
            </a:r>
            <a:endParaRPr lang="en-US" sz="2400" b="1" dirty="0">
              <a:solidFill>
                <a:schemeClr val="accent1"/>
              </a:solidFill>
            </a:endParaRPr>
          </a:p>
        </p:txBody>
      </p:sp>
    </p:spTree>
    <p:extLst>
      <p:ext uri="{BB962C8B-B14F-4D97-AF65-F5344CB8AC3E}">
        <p14:creationId xmlns:p14="http://schemas.microsoft.com/office/powerpoint/2010/main" val="2804289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3987700"/>
              </p:ext>
            </p:extLst>
          </p:nvPr>
        </p:nvGraphicFramePr>
        <p:xfrm>
          <a:off x="228600" y="1676400"/>
          <a:ext cx="2435225" cy="4163060"/>
        </p:xfrm>
        <a:graphic>
          <a:graphicData uri="http://schemas.openxmlformats.org/drawingml/2006/table">
            <a:tbl>
              <a:tblPr>
                <a:tableStyleId>{5C22544A-7EE6-4342-B048-85BDC9FD1C3A}</a:tableStyleId>
              </a:tblPr>
              <a:tblGrid>
                <a:gridCol w="673100"/>
                <a:gridCol w="587375"/>
                <a:gridCol w="587375"/>
                <a:gridCol w="587375"/>
              </a:tblGrid>
              <a:tr h="202565">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a:solidFill>
                            <a:srgbClr val="000000"/>
                          </a:solidFill>
                          <a:effectLst/>
                          <a:latin typeface="Arial"/>
                        </a:rPr>
                        <a:t>Total </a:t>
                      </a:r>
                      <a:endParaRPr lang="en-US" sz="1000" b="0" i="0" u="none" strike="noStrike" dirty="0" smtClean="0">
                        <a:solidFill>
                          <a:srgbClr val="000000"/>
                        </a:solidFill>
                        <a:effectLst/>
                        <a:latin typeface="Arial"/>
                      </a:endParaRP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r>
              <a:tr h="202565">
                <a:tc>
                  <a:txBody>
                    <a:bodyPr/>
                    <a:lstStyle/>
                    <a:p>
                      <a:pPr algn="l" fontAlgn="ctr"/>
                      <a:r>
                        <a:rPr lang="en-US" sz="1000" u="none" strike="noStrike" dirty="0">
                          <a:effectLst/>
                        </a:rPr>
                        <a:t>8/6/2011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8/13/2011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15</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51</a:t>
                      </a:r>
                      <a:endParaRPr lang="en-US" sz="1000" b="0" i="0" u="none" strike="noStrike">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60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47</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25</a:t>
                      </a:r>
                      <a:endParaRPr lang="en-US" sz="1000" b="0" i="0" u="none" strike="noStrike">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72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61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43</a:t>
                      </a:r>
                      <a:endParaRPr lang="en-US" sz="1000" b="0" i="0" u="none" strike="noStrike" dirty="0">
                        <a:solidFill>
                          <a:srgbClr val="000000"/>
                        </a:solidFill>
                        <a:effectLst/>
                        <a:latin typeface="Arial"/>
                      </a:endParaRPr>
                    </a:p>
                  </a:txBody>
                  <a:tcPr marL="9525" marR="9525" marT="9525" marB="0" anchor="ctr">
                    <a:solidFill>
                      <a:srgbClr val="92D05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34442172"/>
              </p:ext>
            </p:extLst>
          </p:nvPr>
        </p:nvGraphicFramePr>
        <p:xfrm>
          <a:off x="2971800" y="1676400"/>
          <a:ext cx="2524125" cy="4163060"/>
        </p:xfrm>
        <a:graphic>
          <a:graphicData uri="http://schemas.openxmlformats.org/drawingml/2006/table">
            <a:tbl>
              <a:tblPr>
                <a:tableStyleId>{5C22544A-7EE6-4342-B048-85BDC9FD1C3A}</a:tableStyleId>
              </a:tblPr>
              <a:tblGrid>
                <a:gridCol w="762000"/>
                <a:gridCol w="587375"/>
                <a:gridCol w="587375"/>
                <a:gridCol w="587375"/>
              </a:tblGrid>
              <a:tr h="202565">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a:solidFill>
                            <a:srgbClr val="000000"/>
                          </a:solidFill>
                          <a:effectLst/>
                          <a:latin typeface="Arial"/>
                        </a:rPr>
                        <a:t>Total </a:t>
                      </a:r>
                      <a:endParaRPr lang="en-US" sz="1000" b="0" i="0" u="none" strike="noStrike" dirty="0" smtClean="0">
                        <a:solidFill>
                          <a:srgbClr val="000000"/>
                        </a:solidFill>
                        <a:effectLst/>
                        <a:latin typeface="Arial"/>
                      </a:endParaRP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r>
              <a:tr h="202565">
                <a:tc>
                  <a:txBody>
                    <a:bodyPr/>
                    <a:lstStyle/>
                    <a:p>
                      <a:pPr algn="l" fontAlgn="ctr"/>
                      <a:r>
                        <a:rPr lang="en-US" sz="1000" u="none" strike="noStrike" dirty="0">
                          <a:effectLst/>
                        </a:rPr>
                        <a:t>8/7/2011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7</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8/14/2011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14</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dirty="0">
                          <a:effectLst/>
                        </a:rPr>
                        <a:t>24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9/25/2011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50</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78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10/30/2011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49</a:t>
                      </a:r>
                      <a:endParaRPr lang="en-US" sz="1000" b="0" i="0" u="none" strike="noStrike">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33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18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12/11/2011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24</a:t>
                      </a:r>
                      <a:endParaRPr lang="en-US" sz="1000" b="0" i="0" u="none" strike="noStrike" dirty="0">
                        <a:solidFill>
                          <a:srgbClr val="000000"/>
                        </a:solidFill>
                        <a:effectLst/>
                        <a:latin typeface="Arial"/>
                      </a:endParaRPr>
                    </a:p>
                  </a:txBody>
                  <a:tcPr marL="9525" marR="9525" marT="9525" marB="0" anchor="ctr">
                    <a:solidFill>
                      <a:srgbClr val="92D05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81650871"/>
              </p:ext>
            </p:extLst>
          </p:nvPr>
        </p:nvGraphicFramePr>
        <p:xfrm>
          <a:off x="5791200" y="1622415"/>
          <a:ext cx="3176587" cy="4193232"/>
        </p:xfrm>
        <a:graphic>
          <a:graphicData uri="http://schemas.openxmlformats.org/drawingml/2006/table">
            <a:tbl>
              <a:tblPr>
                <a:tableStyleId>{5C22544A-7EE6-4342-B048-85BDC9FD1C3A}</a:tableStyleId>
              </a:tblPr>
              <a:tblGrid>
                <a:gridCol w="673100"/>
                <a:gridCol w="587375"/>
                <a:gridCol w="587375"/>
                <a:gridCol w="587375"/>
                <a:gridCol w="741362"/>
              </a:tblGrid>
              <a:tr h="204153">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a:solidFill>
                            <a:srgbClr val="000000"/>
                          </a:solidFill>
                          <a:effectLst/>
                          <a:latin typeface="Arial"/>
                        </a:rPr>
                        <a:t>Total </a:t>
                      </a:r>
                      <a:endParaRPr lang="en-US" sz="1000" b="0" i="0" u="none" strike="noStrike" dirty="0" smtClean="0">
                        <a:solidFill>
                          <a:srgbClr val="000000"/>
                        </a:solidFill>
                        <a:effectLst/>
                        <a:latin typeface="Arial"/>
                      </a:endParaRP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Added</a:t>
                      </a:r>
                      <a:r>
                        <a:rPr lang="en-US" sz="1000" b="0" i="0" u="none" strike="noStrike" baseline="0" dirty="0" smtClean="0">
                          <a:solidFill>
                            <a:srgbClr val="000000"/>
                          </a:solidFill>
                          <a:effectLst/>
                          <a:latin typeface="Arial"/>
                        </a:rPr>
                        <a:t> from </a:t>
                      </a:r>
                    </a:p>
                    <a:p>
                      <a:pPr algn="ctr" fontAlgn="ctr"/>
                      <a:r>
                        <a:rPr lang="en-US" sz="1000" b="0" i="0" u="none" strike="noStrike" baseline="0" dirty="0" smtClean="0">
                          <a:solidFill>
                            <a:srgbClr val="000000"/>
                          </a:solidFill>
                          <a:effectLst/>
                          <a:latin typeface="Arial"/>
                        </a:rPr>
                        <a:t>weekend</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dirty="0">
                          <a:effectLst/>
                        </a:rPr>
                        <a:t>8/8/2011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54</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+27</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dirty="0">
                          <a:effectLst/>
                        </a:rPr>
                        <a:t>8/15/2011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8/22/2011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+72</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8/29/2011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+63</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9/5/2011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+58</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9/12/2011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+85</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9/19/2011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+79</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9/26/2011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+110</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10/3/2011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+101</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10/10/2011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+58</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10/17/2011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+150</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10/24/2011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+101</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10/31/2011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+82</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+104</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11/14/2011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+85</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11/21/2011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+62</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11/28/2011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+62</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12/5/2011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+113</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a:effectLst/>
                        </a:rPr>
                        <a:t>12/12/2011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+67</a:t>
                      </a:r>
                      <a:endParaRPr lang="en-US" sz="1000" b="0" i="0" u="none" strike="noStrike" dirty="0">
                        <a:solidFill>
                          <a:srgbClr val="000000"/>
                        </a:solidFill>
                        <a:effectLst/>
                        <a:latin typeface="Arial"/>
                      </a:endParaRPr>
                    </a:p>
                  </a:txBody>
                  <a:tcPr marL="9525" marR="9525" marT="9525" marB="0" anchor="ctr">
                    <a:solidFill>
                      <a:schemeClr val="bg1"/>
                    </a:solidFill>
                  </a:tcPr>
                </a:tc>
              </a:tr>
            </a:tbl>
          </a:graphicData>
        </a:graphic>
      </p:graphicFrame>
      <p:sp>
        <p:nvSpPr>
          <p:cNvPr id="5" name="TextBox 4"/>
          <p:cNvSpPr txBox="1"/>
          <p:nvPr/>
        </p:nvSpPr>
        <p:spPr>
          <a:xfrm>
            <a:off x="228600" y="76200"/>
            <a:ext cx="8839200" cy="830997"/>
          </a:xfrm>
          <a:prstGeom prst="rect">
            <a:avLst/>
          </a:prstGeom>
          <a:noFill/>
        </p:spPr>
        <p:txBody>
          <a:bodyPr wrap="square" rtlCol="0">
            <a:spAutoFit/>
          </a:bodyPr>
          <a:lstStyle/>
          <a:p>
            <a:pPr algn="ctr"/>
            <a:r>
              <a:rPr lang="en-US" sz="2400" b="1" dirty="0" smtClean="0"/>
              <a:t>Now let’s look at the borrowing requests data</a:t>
            </a:r>
            <a:endParaRPr lang="en-US" sz="2400" b="1" dirty="0"/>
          </a:p>
          <a:p>
            <a:pPr algn="ctr"/>
            <a:endParaRPr lang="en-US" sz="2400" b="1" dirty="0"/>
          </a:p>
        </p:txBody>
      </p:sp>
      <p:sp>
        <p:nvSpPr>
          <p:cNvPr id="6" name="TextBox 5"/>
          <p:cNvSpPr txBox="1"/>
          <p:nvPr/>
        </p:nvSpPr>
        <p:spPr>
          <a:xfrm>
            <a:off x="933450" y="833735"/>
            <a:ext cx="7277100" cy="461665"/>
          </a:xfrm>
          <a:prstGeom prst="rect">
            <a:avLst/>
          </a:prstGeom>
          <a:noFill/>
        </p:spPr>
        <p:txBody>
          <a:bodyPr wrap="square" rtlCol="0">
            <a:spAutoFit/>
          </a:bodyPr>
          <a:lstStyle/>
          <a:p>
            <a:pPr algn="ctr"/>
            <a:r>
              <a:rPr lang="en-US" sz="2400" b="1" dirty="0" smtClean="0">
                <a:solidFill>
                  <a:schemeClr val="accent1"/>
                </a:solidFill>
              </a:rPr>
              <a:t>Borrowing Requests Received (Aug 2011 – Dec 2011)</a:t>
            </a:r>
            <a:endParaRPr lang="en-US" sz="2400" b="1" dirty="0">
              <a:solidFill>
                <a:schemeClr val="accent1"/>
              </a:solidFill>
            </a:endParaRPr>
          </a:p>
        </p:txBody>
      </p:sp>
      <p:sp>
        <p:nvSpPr>
          <p:cNvPr id="7" name="TextBox 6"/>
          <p:cNvSpPr txBox="1"/>
          <p:nvPr/>
        </p:nvSpPr>
        <p:spPr>
          <a:xfrm>
            <a:off x="838200" y="5867400"/>
            <a:ext cx="1447800" cy="369332"/>
          </a:xfrm>
          <a:prstGeom prst="rect">
            <a:avLst/>
          </a:prstGeom>
          <a:noFill/>
        </p:spPr>
        <p:txBody>
          <a:bodyPr wrap="square" rtlCol="0">
            <a:spAutoFit/>
          </a:bodyPr>
          <a:lstStyle/>
          <a:p>
            <a:pPr algn="ctr"/>
            <a:r>
              <a:rPr lang="en-US" b="1" dirty="0" smtClean="0"/>
              <a:t>Saturday</a:t>
            </a:r>
            <a:endParaRPr lang="en-US" b="1" dirty="0"/>
          </a:p>
        </p:txBody>
      </p:sp>
      <p:sp>
        <p:nvSpPr>
          <p:cNvPr id="8" name="TextBox 7"/>
          <p:cNvSpPr txBox="1"/>
          <p:nvPr/>
        </p:nvSpPr>
        <p:spPr>
          <a:xfrm>
            <a:off x="3657600" y="5867400"/>
            <a:ext cx="1447800" cy="369332"/>
          </a:xfrm>
          <a:prstGeom prst="rect">
            <a:avLst/>
          </a:prstGeom>
          <a:noFill/>
        </p:spPr>
        <p:txBody>
          <a:bodyPr wrap="square" rtlCol="0">
            <a:spAutoFit/>
          </a:bodyPr>
          <a:lstStyle/>
          <a:p>
            <a:pPr algn="ctr"/>
            <a:r>
              <a:rPr lang="en-US" b="1" dirty="0" smtClean="0"/>
              <a:t>Sunday</a:t>
            </a:r>
            <a:endParaRPr lang="en-US" b="1" dirty="0"/>
          </a:p>
        </p:txBody>
      </p:sp>
      <p:sp>
        <p:nvSpPr>
          <p:cNvPr id="9" name="TextBox 8"/>
          <p:cNvSpPr txBox="1"/>
          <p:nvPr/>
        </p:nvSpPr>
        <p:spPr>
          <a:xfrm>
            <a:off x="6629400" y="5879068"/>
            <a:ext cx="1447800" cy="369332"/>
          </a:xfrm>
          <a:prstGeom prst="rect">
            <a:avLst/>
          </a:prstGeom>
          <a:noFill/>
        </p:spPr>
        <p:txBody>
          <a:bodyPr wrap="square" rtlCol="0">
            <a:spAutoFit/>
          </a:bodyPr>
          <a:lstStyle/>
          <a:p>
            <a:pPr algn="ctr"/>
            <a:r>
              <a:rPr lang="en-US" b="1" dirty="0" smtClean="0"/>
              <a:t>Monday</a:t>
            </a:r>
            <a:endParaRPr lang="en-US" b="1" dirty="0"/>
          </a:p>
        </p:txBody>
      </p:sp>
    </p:spTree>
    <p:extLst>
      <p:ext uri="{BB962C8B-B14F-4D97-AF65-F5344CB8AC3E}">
        <p14:creationId xmlns:p14="http://schemas.microsoft.com/office/powerpoint/2010/main" val="1786652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5865319"/>
              </p:ext>
            </p:extLst>
          </p:nvPr>
        </p:nvGraphicFramePr>
        <p:xfrm>
          <a:off x="381000" y="1828800"/>
          <a:ext cx="2921423" cy="4163060"/>
        </p:xfrm>
        <a:graphic>
          <a:graphicData uri="http://schemas.openxmlformats.org/drawingml/2006/table">
            <a:tbl>
              <a:tblPr>
                <a:tableStyleId>{5C22544A-7EE6-4342-B048-85BDC9FD1C3A}</a:tableStyleId>
              </a:tblPr>
              <a:tblGrid>
                <a:gridCol w="672251"/>
                <a:gridCol w="586635"/>
                <a:gridCol w="586635"/>
                <a:gridCol w="334540"/>
                <a:gridCol w="741362"/>
              </a:tblGrid>
              <a:tr h="202565">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 </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Total</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Added from </a:t>
                      </a:r>
                    </a:p>
                    <a:p>
                      <a:pPr algn="ctr" fontAlgn="ctr"/>
                      <a:r>
                        <a:rPr lang="en-US" sz="1000" b="0" i="0" u="none" strike="noStrike" dirty="0" smtClean="0">
                          <a:solidFill>
                            <a:srgbClr val="000000"/>
                          </a:solidFill>
                          <a:effectLst/>
                          <a:latin typeface="Arial"/>
                        </a:rPr>
                        <a:t>weekend</a:t>
                      </a:r>
                      <a:endParaRPr lang="en-US" sz="1000" b="0" i="0" u="none" strike="noStrike" dirty="0">
                        <a:solidFill>
                          <a:srgbClr val="000000"/>
                        </a:solidFill>
                        <a:effectLst/>
                        <a:latin typeface="Arial"/>
                      </a:endParaRPr>
                    </a:p>
                  </a:txBody>
                  <a:tcPr marL="9525" marR="9525" marT="9525" marB="0" anchor="ctr">
                    <a:solidFill>
                      <a:schemeClr val="bg1"/>
                    </a:solidFill>
                  </a:tcPr>
                </a:tc>
              </a:tr>
              <a:tr h="202565">
                <a:tc>
                  <a:txBody>
                    <a:bodyPr/>
                    <a:lstStyle/>
                    <a:p>
                      <a:pPr algn="l" fontAlgn="ctr"/>
                      <a:r>
                        <a:rPr lang="en-US" sz="1000" u="none" strike="noStrike" dirty="0">
                          <a:effectLst/>
                        </a:rPr>
                        <a:t>8/8/2011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39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+17</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8/15/2011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+11</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8/29/2011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+12</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23</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86</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142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9/19/2011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9/26/2011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180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+29</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+53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+46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10/31/2011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142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11/14/2011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+34</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+26</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11/28/2011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+35</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127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+33</a:t>
                      </a:r>
                      <a:endParaRPr lang="en-US" sz="1000" b="0" i="0" u="none" strike="noStrike" dirty="0">
                        <a:solidFill>
                          <a:srgbClr val="000000"/>
                        </a:solidFill>
                        <a:effectLst/>
                        <a:latin typeface="Arial"/>
                      </a:endParaRPr>
                    </a:p>
                  </a:txBody>
                  <a:tcPr marL="9525" marR="9525" marT="9525" marB="0" anchor="ctr">
                    <a:solidFill>
                      <a:srgbClr val="92D050"/>
                    </a:solidFill>
                  </a:tcPr>
                </a:tc>
              </a:tr>
              <a:tr h="202565">
                <a:tc>
                  <a:txBody>
                    <a:bodyPr/>
                    <a:lstStyle/>
                    <a:p>
                      <a:pPr algn="l" fontAlgn="ctr"/>
                      <a:r>
                        <a:rPr lang="en-US" sz="1000" u="none" strike="noStrike">
                          <a:effectLst/>
                        </a:rPr>
                        <a:t>12/12/2011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92</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+19</a:t>
                      </a:r>
                      <a:endParaRPr lang="en-US" sz="1000" b="0" i="0" u="none" strike="noStrike" dirty="0">
                        <a:solidFill>
                          <a:srgbClr val="000000"/>
                        </a:solidFill>
                        <a:effectLst/>
                        <a:latin typeface="Arial"/>
                      </a:endParaRPr>
                    </a:p>
                  </a:txBody>
                  <a:tcPr marL="9525" marR="9525" marT="9525" marB="0" anchor="ctr">
                    <a:solidFill>
                      <a:srgbClr val="92D050"/>
                    </a:solidFill>
                  </a:tcPr>
                </a:tc>
              </a:tr>
            </a:tbl>
          </a:graphicData>
        </a:graphic>
      </p:graphicFrame>
      <p:sp>
        <p:nvSpPr>
          <p:cNvPr id="3" name="Rectangle 2"/>
          <p:cNvSpPr/>
          <p:nvPr/>
        </p:nvSpPr>
        <p:spPr>
          <a:xfrm>
            <a:off x="762000" y="1219200"/>
            <a:ext cx="1903534" cy="369332"/>
          </a:xfrm>
          <a:prstGeom prst="rect">
            <a:avLst/>
          </a:prstGeom>
        </p:spPr>
        <p:txBody>
          <a:bodyPr wrap="none">
            <a:spAutoFit/>
          </a:bodyPr>
          <a:lstStyle/>
          <a:p>
            <a:r>
              <a:rPr lang="en-US" b="1" dirty="0">
                <a:solidFill>
                  <a:schemeClr val="accent1"/>
                </a:solidFill>
              </a:rPr>
              <a:t>Lending Requests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51376839"/>
              </p:ext>
            </p:extLst>
          </p:nvPr>
        </p:nvGraphicFramePr>
        <p:xfrm>
          <a:off x="3581400" y="1774815"/>
          <a:ext cx="3176587" cy="4193232"/>
        </p:xfrm>
        <a:graphic>
          <a:graphicData uri="http://schemas.openxmlformats.org/drawingml/2006/table">
            <a:tbl>
              <a:tblPr>
                <a:tableStyleId>{5C22544A-7EE6-4342-B048-85BDC9FD1C3A}</a:tableStyleId>
              </a:tblPr>
              <a:tblGrid>
                <a:gridCol w="673100"/>
                <a:gridCol w="587375"/>
                <a:gridCol w="587375"/>
                <a:gridCol w="587375"/>
                <a:gridCol w="741362"/>
              </a:tblGrid>
              <a:tr h="204153">
                <a:tc>
                  <a:txBody>
                    <a:bodyPr/>
                    <a:lstStyle/>
                    <a:p>
                      <a:pPr algn="l" fontAlgn="ct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Article</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Loan</a:t>
                      </a: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a:solidFill>
                            <a:srgbClr val="000000"/>
                          </a:solidFill>
                          <a:effectLst/>
                          <a:latin typeface="Arial"/>
                        </a:rPr>
                        <a:t>Total </a:t>
                      </a:r>
                      <a:endParaRPr lang="en-US" sz="1000" b="0" i="0" u="none" strike="noStrike" dirty="0" smtClean="0">
                        <a:solidFill>
                          <a:srgbClr val="000000"/>
                        </a:solidFill>
                        <a:effectLst/>
                        <a:latin typeface="Arial"/>
                      </a:endParaRPr>
                    </a:p>
                    <a:p>
                      <a:pPr algn="ctr" fontAlgn="ctr"/>
                      <a:r>
                        <a:rPr lang="en-US" sz="1000" b="0" i="0" u="none" strike="noStrike" dirty="0" smtClean="0">
                          <a:solidFill>
                            <a:srgbClr val="000000"/>
                          </a:solidFill>
                          <a:effectLst/>
                          <a:latin typeface="Arial"/>
                        </a:rPr>
                        <a:t>Requests</a:t>
                      </a:r>
                      <a:endParaRPr lang="en-US" sz="1000" b="0" i="0" u="none" strike="noStrike" dirty="0">
                        <a:solidFill>
                          <a:srgbClr val="000000"/>
                        </a:solidFill>
                        <a:effectLst/>
                        <a:latin typeface="Arial"/>
                      </a:endParaRPr>
                    </a:p>
                  </a:txBody>
                  <a:tcPr marL="9525" marR="9525" marT="9525" marB="0" anchor="ctr"/>
                </a:tc>
                <a:tc>
                  <a:txBody>
                    <a:bodyPr/>
                    <a:lstStyle/>
                    <a:p>
                      <a:pPr algn="ctr" fontAlgn="ctr"/>
                      <a:r>
                        <a:rPr lang="en-US" sz="1000" b="0" i="0" u="none" strike="noStrike" dirty="0" smtClean="0">
                          <a:solidFill>
                            <a:srgbClr val="000000"/>
                          </a:solidFill>
                          <a:effectLst/>
                          <a:latin typeface="Arial"/>
                        </a:rPr>
                        <a:t>Added</a:t>
                      </a:r>
                      <a:r>
                        <a:rPr lang="en-US" sz="1000" b="0" i="0" u="none" strike="noStrike" baseline="0" dirty="0" smtClean="0">
                          <a:solidFill>
                            <a:srgbClr val="000000"/>
                          </a:solidFill>
                          <a:effectLst/>
                          <a:latin typeface="Arial"/>
                        </a:rPr>
                        <a:t> from </a:t>
                      </a:r>
                    </a:p>
                    <a:p>
                      <a:pPr algn="ctr" fontAlgn="ctr"/>
                      <a:r>
                        <a:rPr lang="en-US" sz="1000" b="0" i="0" u="none" strike="noStrike" baseline="0" dirty="0" smtClean="0">
                          <a:solidFill>
                            <a:srgbClr val="000000"/>
                          </a:solidFill>
                          <a:effectLst/>
                          <a:latin typeface="Arial"/>
                        </a:rPr>
                        <a:t>weekend</a:t>
                      </a:r>
                      <a:endParaRPr lang="en-US" sz="1000" b="0" i="0" u="none" strike="noStrike" dirty="0">
                        <a:solidFill>
                          <a:srgbClr val="000000"/>
                        </a:solidFill>
                        <a:effectLst/>
                        <a:latin typeface="Arial"/>
                      </a:endParaRPr>
                    </a:p>
                  </a:txBody>
                  <a:tcPr marL="9525" marR="9525" marT="9525" marB="0" anchor="ctr">
                    <a:solidFill>
                      <a:schemeClr val="bg1"/>
                    </a:solidFill>
                  </a:tcPr>
                </a:tc>
              </a:tr>
              <a:tr h="204153">
                <a:tc>
                  <a:txBody>
                    <a:bodyPr/>
                    <a:lstStyle/>
                    <a:p>
                      <a:pPr algn="l" fontAlgn="ctr"/>
                      <a:r>
                        <a:rPr lang="en-US" sz="1000" u="none" strike="noStrike" dirty="0">
                          <a:effectLst/>
                        </a:rPr>
                        <a:t>8/8/2011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54</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+27</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dirty="0">
                          <a:effectLst/>
                        </a:rPr>
                        <a:t>8/15/2011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u="none" strike="noStrike">
                          <a:effectLst/>
                        </a:rPr>
                        <a:t>12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+38</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8/22/2011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dirty="0">
                          <a:effectLst/>
                        </a:rPr>
                        <a:t>41</a:t>
                      </a:r>
                      <a:endParaRPr lang="en-US" sz="1000" b="0" i="0" u="none" strike="noStrike" dirty="0">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+72</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8/29/2011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+63</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9/5/2011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+58</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9/12/2011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+85</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9/19/2011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+79</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9/26/2011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+110</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10/3/2011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+101</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10/10/2011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+58</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10/17/2011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64</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+150</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10/24/2011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116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+101</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10/31/2011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+82</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11/7/2011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48</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101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+104</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11/14/2011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36</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73</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+85</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11/21/2011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51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70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+62</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11/28/2011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45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85</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+62</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12/5/2011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29</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91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+113</a:t>
                      </a:r>
                      <a:endParaRPr lang="en-US" sz="1000" b="0" i="0" u="none" strike="noStrike" dirty="0">
                        <a:solidFill>
                          <a:srgbClr val="000000"/>
                        </a:solidFill>
                        <a:effectLst/>
                        <a:latin typeface="Arial"/>
                      </a:endParaRPr>
                    </a:p>
                  </a:txBody>
                  <a:tcPr marL="9525" marR="9525" marT="9525" marB="0" anchor="ctr">
                    <a:solidFill>
                      <a:srgbClr val="92D050"/>
                    </a:solidFill>
                  </a:tcPr>
                </a:tc>
              </a:tr>
              <a:tr h="204153">
                <a:tc>
                  <a:txBody>
                    <a:bodyPr/>
                    <a:lstStyle/>
                    <a:p>
                      <a:pPr algn="l" fontAlgn="ctr"/>
                      <a:r>
                        <a:rPr lang="en-US" sz="1000" u="none" strike="noStrike">
                          <a:effectLst/>
                        </a:rPr>
                        <a:t>12/12/2011</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17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20</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u="none" strike="noStrike">
                          <a:effectLst/>
                        </a:rPr>
                        <a:t>37</a:t>
                      </a:r>
                      <a:endParaRPr lang="en-US" sz="1000" b="0" i="0" u="none" strike="noStrike">
                        <a:solidFill>
                          <a:srgbClr val="000000"/>
                        </a:solidFill>
                        <a:effectLst/>
                        <a:latin typeface="Arial"/>
                      </a:endParaRPr>
                    </a:p>
                  </a:txBody>
                  <a:tcPr marL="9525" marR="9525" marT="9525" marB="0" anchor="ctr"/>
                </a:tc>
                <a:tc>
                  <a:txBody>
                    <a:bodyPr/>
                    <a:lstStyle/>
                    <a:p>
                      <a:pPr algn="r" fontAlgn="ctr"/>
                      <a:r>
                        <a:rPr lang="en-US" sz="1000" b="0" i="0" u="none" strike="noStrike" dirty="0" smtClean="0">
                          <a:solidFill>
                            <a:srgbClr val="000000"/>
                          </a:solidFill>
                          <a:effectLst/>
                          <a:latin typeface="Arial"/>
                        </a:rPr>
                        <a:t>+67</a:t>
                      </a:r>
                      <a:endParaRPr lang="en-US" sz="1000" b="0" i="0" u="none" strike="noStrike" dirty="0">
                        <a:solidFill>
                          <a:srgbClr val="000000"/>
                        </a:solidFill>
                        <a:effectLst/>
                        <a:latin typeface="Arial"/>
                      </a:endParaRPr>
                    </a:p>
                  </a:txBody>
                  <a:tcPr marL="9525" marR="9525" marT="9525" marB="0" anchor="ctr">
                    <a:solidFill>
                      <a:srgbClr val="92D050"/>
                    </a:solidFill>
                  </a:tcPr>
                </a:tc>
              </a:tr>
            </a:tbl>
          </a:graphicData>
        </a:graphic>
      </p:graphicFrame>
      <p:sp>
        <p:nvSpPr>
          <p:cNvPr id="5" name="Rectangle 4"/>
          <p:cNvSpPr/>
          <p:nvPr/>
        </p:nvSpPr>
        <p:spPr>
          <a:xfrm>
            <a:off x="4038600" y="1219200"/>
            <a:ext cx="2099036" cy="369332"/>
          </a:xfrm>
          <a:prstGeom prst="rect">
            <a:avLst/>
          </a:prstGeom>
        </p:spPr>
        <p:txBody>
          <a:bodyPr wrap="none">
            <a:spAutoFit/>
          </a:bodyPr>
          <a:lstStyle/>
          <a:p>
            <a:r>
              <a:rPr lang="en-US" b="1" dirty="0">
                <a:solidFill>
                  <a:schemeClr val="accent1"/>
                </a:solidFill>
              </a:rPr>
              <a:t>Borrowing Requests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21770028"/>
              </p:ext>
            </p:extLst>
          </p:nvPr>
        </p:nvGraphicFramePr>
        <p:xfrm>
          <a:off x="7543800" y="1828800"/>
          <a:ext cx="990600" cy="4163060"/>
        </p:xfrm>
        <a:graphic>
          <a:graphicData uri="http://schemas.openxmlformats.org/drawingml/2006/table">
            <a:tbl>
              <a:tblPr>
                <a:tableStyleId>{5C22544A-7EE6-4342-B048-85BDC9FD1C3A}</a:tableStyleId>
              </a:tblPr>
              <a:tblGrid>
                <a:gridCol w="990600"/>
              </a:tblGrid>
              <a:tr h="202565">
                <a:tc>
                  <a:txBody>
                    <a:bodyPr/>
                    <a:lstStyle/>
                    <a:p>
                      <a:pPr algn="ctr" fontAlgn="b"/>
                      <a:r>
                        <a:rPr lang="en-US" sz="1000" b="0" i="0" u="none" strike="noStrike" dirty="0" smtClean="0">
                          <a:solidFill>
                            <a:srgbClr val="000000"/>
                          </a:solidFill>
                          <a:effectLst/>
                          <a:latin typeface="Arial"/>
                        </a:rPr>
                        <a:t>Total Added </a:t>
                      </a:r>
                    </a:p>
                    <a:p>
                      <a:pPr algn="ctr" fontAlgn="b"/>
                      <a:r>
                        <a:rPr lang="en-US" sz="1000" b="0" i="0" u="none" strike="noStrike" dirty="0" smtClean="0">
                          <a:solidFill>
                            <a:srgbClr val="000000"/>
                          </a:solidFill>
                          <a:effectLst/>
                          <a:latin typeface="Arial"/>
                        </a:rPr>
                        <a:t>from Weekend</a:t>
                      </a:r>
                      <a:endParaRPr lang="en-US" sz="10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44</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50</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83</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75</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84</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148</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118</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135</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130</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91</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203</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147</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118</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142</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119</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88</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97</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146</a:t>
                      </a:r>
                      <a:endParaRPr lang="en-US" sz="1200" b="0" i="0" u="none" strike="noStrike" dirty="0">
                        <a:solidFill>
                          <a:srgbClr val="000000"/>
                        </a:solidFill>
                        <a:effectLst/>
                        <a:latin typeface="Arial"/>
                      </a:endParaRPr>
                    </a:p>
                  </a:txBody>
                  <a:tcPr marL="9525" marR="9525" marT="9525" marB="0" anchor="b"/>
                </a:tc>
              </a:tr>
              <a:tr h="202565">
                <a:tc>
                  <a:txBody>
                    <a:bodyPr/>
                    <a:lstStyle/>
                    <a:p>
                      <a:pPr algn="r" fontAlgn="b"/>
                      <a:r>
                        <a:rPr lang="en-US" sz="1200" u="none" strike="noStrike" dirty="0">
                          <a:effectLst/>
                        </a:rPr>
                        <a:t>86</a:t>
                      </a:r>
                      <a:endParaRPr lang="en-US" sz="1200" b="0" i="0" u="none" strike="noStrike" dirty="0">
                        <a:solidFill>
                          <a:srgbClr val="000000"/>
                        </a:solidFill>
                        <a:effectLst/>
                        <a:latin typeface="Arial"/>
                      </a:endParaRPr>
                    </a:p>
                  </a:txBody>
                  <a:tcPr marL="9525" marR="9525" marT="9525" marB="0" anchor="b"/>
                </a:tc>
              </a:tr>
            </a:tbl>
          </a:graphicData>
        </a:graphic>
      </p:graphicFrame>
      <p:sp>
        <p:nvSpPr>
          <p:cNvPr id="7" name="Rectangle 6"/>
          <p:cNvSpPr/>
          <p:nvPr/>
        </p:nvSpPr>
        <p:spPr>
          <a:xfrm>
            <a:off x="6858000" y="942201"/>
            <a:ext cx="2099036" cy="646331"/>
          </a:xfrm>
          <a:prstGeom prst="rect">
            <a:avLst/>
          </a:prstGeom>
        </p:spPr>
        <p:txBody>
          <a:bodyPr wrap="none">
            <a:spAutoFit/>
          </a:bodyPr>
          <a:lstStyle/>
          <a:p>
            <a:pPr algn="ctr"/>
            <a:r>
              <a:rPr lang="en-US" b="1" dirty="0" smtClean="0">
                <a:solidFill>
                  <a:schemeClr val="accent1"/>
                </a:solidFill>
              </a:rPr>
              <a:t>Lending &amp; </a:t>
            </a:r>
          </a:p>
          <a:p>
            <a:pPr algn="ctr"/>
            <a:r>
              <a:rPr lang="en-US" b="1" dirty="0" smtClean="0">
                <a:solidFill>
                  <a:schemeClr val="accent1"/>
                </a:solidFill>
              </a:rPr>
              <a:t>Borrowing </a:t>
            </a:r>
            <a:r>
              <a:rPr lang="en-US" b="1" dirty="0">
                <a:solidFill>
                  <a:schemeClr val="accent1"/>
                </a:solidFill>
              </a:rPr>
              <a:t>Requests</a:t>
            </a:r>
            <a:endParaRPr lang="en-US" dirty="0"/>
          </a:p>
        </p:txBody>
      </p:sp>
      <p:sp>
        <p:nvSpPr>
          <p:cNvPr id="8" name="TextBox 7"/>
          <p:cNvSpPr txBox="1"/>
          <p:nvPr/>
        </p:nvSpPr>
        <p:spPr>
          <a:xfrm>
            <a:off x="228600" y="0"/>
            <a:ext cx="8839200" cy="1200329"/>
          </a:xfrm>
          <a:prstGeom prst="rect">
            <a:avLst/>
          </a:prstGeom>
          <a:noFill/>
        </p:spPr>
        <p:txBody>
          <a:bodyPr wrap="square" rtlCol="0">
            <a:spAutoFit/>
          </a:bodyPr>
          <a:lstStyle/>
          <a:p>
            <a:pPr algn="ctr"/>
            <a:r>
              <a:rPr lang="en-US" sz="2400" b="1" dirty="0" smtClean="0"/>
              <a:t>Lending and Borrowing Data Together:</a:t>
            </a:r>
          </a:p>
          <a:p>
            <a:pPr algn="ctr"/>
            <a:r>
              <a:rPr lang="en-US" sz="2400" b="1" dirty="0" smtClean="0"/>
              <a:t>Should SYR have staff on Sunday to take care of these requests?</a:t>
            </a:r>
            <a:endParaRPr lang="en-US" sz="2400" b="1" dirty="0"/>
          </a:p>
          <a:p>
            <a:pPr algn="ctr"/>
            <a:endParaRPr lang="en-US" sz="2400" b="1" dirty="0"/>
          </a:p>
        </p:txBody>
      </p:sp>
      <p:sp>
        <p:nvSpPr>
          <p:cNvPr id="11" name="TextBox 10"/>
          <p:cNvSpPr txBox="1"/>
          <p:nvPr/>
        </p:nvSpPr>
        <p:spPr>
          <a:xfrm>
            <a:off x="7391400" y="6031468"/>
            <a:ext cx="1447800" cy="646331"/>
          </a:xfrm>
          <a:prstGeom prst="rect">
            <a:avLst/>
          </a:prstGeom>
          <a:noFill/>
        </p:spPr>
        <p:txBody>
          <a:bodyPr wrap="square" rtlCol="0">
            <a:spAutoFit/>
          </a:bodyPr>
          <a:lstStyle/>
          <a:p>
            <a:pPr algn="ctr"/>
            <a:r>
              <a:rPr lang="en-US" b="1" dirty="0" smtClean="0"/>
              <a:t>Saturday &amp; Sunday</a:t>
            </a:r>
            <a:endParaRPr lang="en-US" b="1" dirty="0"/>
          </a:p>
        </p:txBody>
      </p:sp>
      <p:sp>
        <p:nvSpPr>
          <p:cNvPr id="16" name="TextBox 15"/>
          <p:cNvSpPr txBox="1"/>
          <p:nvPr/>
        </p:nvSpPr>
        <p:spPr>
          <a:xfrm>
            <a:off x="2286000" y="6046827"/>
            <a:ext cx="1447800" cy="646331"/>
          </a:xfrm>
          <a:prstGeom prst="rect">
            <a:avLst/>
          </a:prstGeom>
          <a:noFill/>
        </p:spPr>
        <p:txBody>
          <a:bodyPr wrap="square" rtlCol="0">
            <a:spAutoFit/>
          </a:bodyPr>
          <a:lstStyle/>
          <a:p>
            <a:pPr algn="ctr"/>
            <a:r>
              <a:rPr lang="en-US" b="1" dirty="0" smtClean="0"/>
              <a:t>Saturday &amp; Sunday</a:t>
            </a:r>
            <a:endParaRPr lang="en-US" b="1" dirty="0"/>
          </a:p>
        </p:txBody>
      </p:sp>
      <p:sp>
        <p:nvSpPr>
          <p:cNvPr id="17" name="TextBox 16"/>
          <p:cNvSpPr txBox="1"/>
          <p:nvPr/>
        </p:nvSpPr>
        <p:spPr>
          <a:xfrm>
            <a:off x="5715000" y="6046827"/>
            <a:ext cx="1447800" cy="646331"/>
          </a:xfrm>
          <a:prstGeom prst="rect">
            <a:avLst/>
          </a:prstGeom>
          <a:noFill/>
        </p:spPr>
        <p:txBody>
          <a:bodyPr wrap="square" rtlCol="0">
            <a:spAutoFit/>
          </a:bodyPr>
          <a:lstStyle/>
          <a:p>
            <a:pPr algn="ctr"/>
            <a:r>
              <a:rPr lang="en-US" b="1" dirty="0" smtClean="0"/>
              <a:t>Saturday &amp; Sunday</a:t>
            </a:r>
            <a:endParaRPr lang="en-US" b="1" dirty="0"/>
          </a:p>
        </p:txBody>
      </p:sp>
      <p:sp>
        <p:nvSpPr>
          <p:cNvPr id="18" name="TextBox 17"/>
          <p:cNvSpPr txBox="1"/>
          <p:nvPr/>
        </p:nvSpPr>
        <p:spPr>
          <a:xfrm>
            <a:off x="838200" y="6185326"/>
            <a:ext cx="1447800" cy="369332"/>
          </a:xfrm>
          <a:prstGeom prst="rect">
            <a:avLst/>
          </a:prstGeom>
          <a:noFill/>
        </p:spPr>
        <p:txBody>
          <a:bodyPr wrap="square" rtlCol="0">
            <a:spAutoFit/>
          </a:bodyPr>
          <a:lstStyle/>
          <a:p>
            <a:pPr algn="ctr"/>
            <a:r>
              <a:rPr lang="en-US" b="1" dirty="0" smtClean="0"/>
              <a:t>Monday    + </a:t>
            </a:r>
            <a:endParaRPr lang="en-US" b="1" dirty="0"/>
          </a:p>
        </p:txBody>
      </p:sp>
      <p:sp>
        <p:nvSpPr>
          <p:cNvPr id="19" name="TextBox 18"/>
          <p:cNvSpPr txBox="1"/>
          <p:nvPr/>
        </p:nvSpPr>
        <p:spPr>
          <a:xfrm>
            <a:off x="4267200" y="6185326"/>
            <a:ext cx="1447800" cy="369332"/>
          </a:xfrm>
          <a:prstGeom prst="rect">
            <a:avLst/>
          </a:prstGeom>
          <a:noFill/>
        </p:spPr>
        <p:txBody>
          <a:bodyPr wrap="square" rtlCol="0">
            <a:spAutoFit/>
          </a:bodyPr>
          <a:lstStyle/>
          <a:p>
            <a:pPr algn="ctr"/>
            <a:r>
              <a:rPr lang="en-US" b="1" dirty="0" smtClean="0"/>
              <a:t>Monday    + </a:t>
            </a:r>
            <a:endParaRPr lang="en-US" b="1" dirty="0"/>
          </a:p>
        </p:txBody>
      </p:sp>
    </p:spTree>
    <p:extLst>
      <p:ext uri="{BB962C8B-B14F-4D97-AF65-F5344CB8AC3E}">
        <p14:creationId xmlns:p14="http://schemas.microsoft.com/office/powerpoint/2010/main" val="2928292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29" y="598611"/>
            <a:ext cx="8229600" cy="1143000"/>
          </a:xfrm>
        </p:spPr>
        <p:txBody>
          <a:bodyPr/>
          <a:lstStyle/>
          <a:p>
            <a:r>
              <a:rPr lang="en-US" dirty="0" smtClean="0"/>
              <a:t>Stats Service—what’s unique</a:t>
            </a:r>
            <a:endParaRPr lang="en-US"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dirty="0" smtClean="0"/>
              <a:t>For lending—will give you the entire turnaround time for loans.</a:t>
            </a:r>
          </a:p>
          <a:p>
            <a:pPr lvl="1"/>
            <a:r>
              <a:rPr lang="en-US" dirty="0" smtClean="0"/>
              <a:t>Consider the performance of your shipping operations and choices.</a:t>
            </a:r>
          </a:p>
          <a:p>
            <a:pPr lvl="2"/>
            <a:r>
              <a:rPr lang="en-US" dirty="0" smtClean="0"/>
              <a:t>Is that extra 3-day shipping option really paying off?</a:t>
            </a:r>
            <a:endParaRPr lang="en-US" dirty="0"/>
          </a:p>
        </p:txBody>
      </p:sp>
      <p:pic>
        <p:nvPicPr>
          <p:cNvPr id="4" name="Picture 6" descr="C:\Users\jonesw\Dropbox\SYR Data\Tools\oclc 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59" y="436078"/>
            <a:ext cx="1198640" cy="92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086600" cy="584775"/>
          </a:xfrm>
          <a:prstGeom prst="rect">
            <a:avLst/>
          </a:prstGeom>
          <a:noFill/>
        </p:spPr>
        <p:txBody>
          <a:bodyPr wrap="square" rtlCol="0">
            <a:spAutoFit/>
          </a:bodyPr>
          <a:lstStyle/>
          <a:p>
            <a:r>
              <a:rPr lang="en-US" sz="3200" dirty="0" smtClean="0"/>
              <a:t>Overview of OCLC Usage Statistics</a:t>
            </a:r>
            <a:endParaRPr lang="en-US" sz="3200" dirty="0"/>
          </a:p>
        </p:txBody>
      </p:sp>
      <p:pic>
        <p:nvPicPr>
          <p:cNvPr id="4" name="Picture 3" descr="C:\Users\jonesw\Desktop\OCLC Usage Statistics\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81652"/>
            <a:ext cx="4514894" cy="3951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nesw\Desktop\OCLC Usage Statistics\Assessment Too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14600"/>
            <a:ext cx="4340774" cy="379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3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709" y="561495"/>
            <a:ext cx="8229600" cy="1143000"/>
          </a:xfrm>
        </p:spPr>
        <p:txBody>
          <a:bodyPr/>
          <a:lstStyle/>
          <a:p>
            <a:r>
              <a:rPr lang="en-US" dirty="0" smtClean="0"/>
              <a:t>deflections</a:t>
            </a:r>
            <a:endParaRPr lang="en-US" dirty="0"/>
          </a:p>
        </p:txBody>
      </p:sp>
      <p:sp>
        <p:nvSpPr>
          <p:cNvPr id="3" name="Content Placeholder 2"/>
          <p:cNvSpPr>
            <a:spLocks noGrp="1"/>
          </p:cNvSpPr>
          <p:nvPr>
            <p:ph idx="1"/>
          </p:nvPr>
        </p:nvSpPr>
        <p:spPr>
          <a:xfrm>
            <a:off x="457200" y="1778000"/>
            <a:ext cx="8229600" cy="4525963"/>
          </a:xfrm>
        </p:spPr>
        <p:txBody>
          <a:bodyPr/>
          <a:lstStyle/>
          <a:p>
            <a:r>
              <a:rPr lang="en-US" dirty="0" smtClean="0"/>
              <a:t>If you set up </a:t>
            </a:r>
            <a:r>
              <a:rPr lang="en-US" dirty="0" err="1" smtClean="0"/>
              <a:t>autodeflections</a:t>
            </a:r>
            <a:r>
              <a:rPr lang="en-US" dirty="0" smtClean="0"/>
              <a:t> through OCLC, track how these are performing and adjust accordingly.</a:t>
            </a:r>
          </a:p>
          <a:p>
            <a:r>
              <a:rPr lang="en-US" dirty="0" smtClean="0"/>
              <a:t>If you’ve invested time in LHR deflections—is this work paying off?</a:t>
            </a:r>
          </a:p>
          <a:p>
            <a:pPr lvl="1"/>
            <a:r>
              <a:rPr lang="en-US" dirty="0" smtClean="0"/>
              <a:t>Ex.—deflecting reserves items and how many cancellations this saves.</a:t>
            </a:r>
            <a:endParaRPr lang="en-US" dirty="0"/>
          </a:p>
        </p:txBody>
      </p:sp>
      <p:pic>
        <p:nvPicPr>
          <p:cNvPr id="4" name="Picture 6" descr="C:\Users\jonesw\Dropbox\SYR Data\Tools\oclc 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6727" y="395710"/>
            <a:ext cx="1198640" cy="92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Lender Reasons for No Report</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9" y="1771251"/>
            <a:ext cx="8991600" cy="4229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239699" y="3200400"/>
            <a:ext cx="914400" cy="2800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556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189" y="582132"/>
            <a:ext cx="8229600" cy="1143000"/>
          </a:xfrm>
        </p:spPr>
        <p:txBody>
          <a:bodyPr/>
          <a:lstStyle/>
          <a:p>
            <a:r>
              <a:rPr lang="en-US" dirty="0" smtClean="0"/>
              <a:t>Stats</a:t>
            </a:r>
            <a:endParaRPr lang="en-US" dirty="0"/>
          </a:p>
        </p:txBody>
      </p:sp>
      <p:sp>
        <p:nvSpPr>
          <p:cNvPr id="3" name="Content Placeholder 2"/>
          <p:cNvSpPr>
            <a:spLocks noGrp="1"/>
          </p:cNvSpPr>
          <p:nvPr>
            <p:ph idx="1"/>
          </p:nvPr>
        </p:nvSpPr>
        <p:spPr>
          <a:xfrm>
            <a:off x="457200" y="1798637"/>
            <a:ext cx="8229600" cy="4525963"/>
          </a:xfrm>
        </p:spPr>
        <p:txBody>
          <a:bodyPr/>
          <a:lstStyle/>
          <a:p>
            <a:r>
              <a:rPr lang="en-US" dirty="0" smtClean="0"/>
              <a:t>Assess reciprocity reports—is there an institution that you should contact to see if you can get a reciprocal agreement?</a:t>
            </a:r>
          </a:p>
          <a:p>
            <a:pPr marL="0" indent="0">
              <a:buNone/>
            </a:pPr>
            <a:endParaRPr lang="en-US" sz="1600" dirty="0" smtClean="0"/>
          </a:p>
          <a:p>
            <a:r>
              <a:rPr lang="en-US" dirty="0" smtClean="0"/>
              <a:t>Assess existing reciprocal agreements for effectiveness and fairness—build the relationship and adjust your custom holdings accordingly.</a:t>
            </a:r>
            <a:endParaRPr lang="en-US" dirty="0"/>
          </a:p>
        </p:txBody>
      </p:sp>
      <p:pic>
        <p:nvPicPr>
          <p:cNvPr id="4" name="Picture 6" descr="C:\Users\jonesw\Dropbox\SYR Data\Tools\oclc 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4716" y="416347"/>
            <a:ext cx="1198640" cy="92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72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78" y="625475"/>
            <a:ext cx="8229600" cy="1143000"/>
          </a:xfrm>
        </p:spPr>
        <p:txBody>
          <a:bodyPr/>
          <a:lstStyle/>
          <a:p>
            <a:r>
              <a:rPr lang="en-US" dirty="0" smtClean="0"/>
              <a:t>Other reports from</a:t>
            </a:r>
            <a:endParaRPr lang="en-US"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dirty="0" smtClean="0"/>
              <a:t>Monthly IFM reports:</a:t>
            </a:r>
          </a:p>
          <a:p>
            <a:pPr lvl="1"/>
            <a:r>
              <a:rPr lang="en-US" dirty="0" smtClean="0"/>
              <a:t>Can be emailed to you.</a:t>
            </a:r>
          </a:p>
          <a:p>
            <a:pPr lvl="1"/>
            <a:r>
              <a:rPr lang="en-US" dirty="0" smtClean="0"/>
              <a:t>Good way to check who is charging you who shouldn’t—and I’m always surprised by this.</a:t>
            </a:r>
            <a:endParaRPr lang="en-US" dirty="0"/>
          </a:p>
        </p:txBody>
      </p:sp>
      <p:pic>
        <p:nvPicPr>
          <p:cNvPr id="4" name="Picture 6" descr="C:\Users\jonesw\Dropbox\SYR Data\Tools\oclc 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701" y="469681"/>
            <a:ext cx="1198640" cy="92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56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OCLC report to Refine Custom Holdings</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83"/>
          <a:stretch/>
        </p:blipFill>
        <p:spPr bwMode="auto">
          <a:xfrm>
            <a:off x="76200" y="1761688"/>
            <a:ext cx="8991600" cy="4015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349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p>
            <a:r>
              <a:rPr lang="en-US" dirty="0" smtClean="0"/>
              <a:t>Custom Searching—Why and How</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Why</a:t>
            </a:r>
          </a:p>
          <a:p>
            <a:pPr lvl="1"/>
            <a:r>
              <a:rPr lang="en-US" dirty="0" smtClean="0"/>
              <a:t>Target types of transactions or actions to help your ILL run smoothly.</a:t>
            </a:r>
          </a:p>
          <a:p>
            <a:pPr lvl="1"/>
            <a:r>
              <a:rPr lang="en-US" dirty="0" smtClean="0"/>
              <a:t>Use ILLiad fields strategically to monitor your addresses, users, or requests and proactively clean up problems.</a:t>
            </a:r>
          </a:p>
          <a:p>
            <a:pPr lvl="1"/>
            <a:endParaRPr lang="en-US" dirty="0"/>
          </a:p>
        </p:txBody>
      </p:sp>
      <p:pic>
        <p:nvPicPr>
          <p:cNvPr id="4" name="Picture 2" descr="C:\Users\jonesw\Desktop\ILLiad 8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7097" y="533400"/>
            <a:ext cx="1707221" cy="79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16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search?</a:t>
            </a:r>
            <a:endParaRPr lang="en-US" dirty="0"/>
          </a:p>
        </p:txBody>
      </p:sp>
      <p:sp>
        <p:nvSpPr>
          <p:cNvPr id="3" name="Content Placeholder 2"/>
          <p:cNvSpPr>
            <a:spLocks noGrp="1"/>
          </p:cNvSpPr>
          <p:nvPr>
            <p:ph idx="1"/>
          </p:nvPr>
        </p:nvSpPr>
        <p:spPr/>
        <p:txBody>
          <a:bodyPr/>
          <a:lstStyle/>
          <a:p>
            <a:pPr marL="0" indent="0">
              <a:buNone/>
            </a:pPr>
            <a:r>
              <a:rPr lang="en-US" dirty="0" smtClean="0"/>
              <a:t>Pretty much anything in the ILLiad database</a:t>
            </a:r>
          </a:p>
          <a:p>
            <a:pPr lvl="1"/>
            <a:r>
              <a:rPr lang="en-US" dirty="0" smtClean="0"/>
              <a:t>User information</a:t>
            </a:r>
          </a:p>
          <a:p>
            <a:pPr lvl="1"/>
            <a:r>
              <a:rPr lang="en-US" dirty="0" smtClean="0"/>
              <a:t>Lender Address fields</a:t>
            </a:r>
          </a:p>
          <a:p>
            <a:pPr lvl="1"/>
            <a:r>
              <a:rPr lang="en-US" dirty="0" smtClean="0"/>
              <a:t>Transaction data</a:t>
            </a:r>
          </a:p>
          <a:p>
            <a:pPr lvl="1"/>
            <a:r>
              <a:rPr lang="en-US" dirty="0" smtClean="0"/>
              <a:t>User activity</a:t>
            </a:r>
          </a:p>
          <a:p>
            <a:pPr lvl="1"/>
            <a:r>
              <a:rPr lang="en-US" dirty="0" smtClean="0"/>
              <a:t>Movement between one queue to another.</a:t>
            </a:r>
          </a:p>
        </p:txBody>
      </p:sp>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How to Search</a:t>
            </a:r>
            <a:endParaRPr lang="en-US" dirty="0"/>
          </a:p>
        </p:txBody>
      </p:sp>
      <p:sp>
        <p:nvSpPr>
          <p:cNvPr id="3" name="Content Placeholder 2"/>
          <p:cNvSpPr>
            <a:spLocks noGrp="1"/>
          </p:cNvSpPr>
          <p:nvPr>
            <p:ph idx="1"/>
          </p:nvPr>
        </p:nvSpPr>
        <p:spPr>
          <a:xfrm>
            <a:off x="152400" y="4724400"/>
            <a:ext cx="8915400" cy="2057400"/>
          </a:xfrm>
        </p:spPr>
        <p:txBody>
          <a:bodyPr>
            <a:normAutofit fontScale="92500"/>
          </a:bodyPr>
          <a:lstStyle/>
          <a:p>
            <a:pPr marL="0" indent="0">
              <a:buNone/>
            </a:pPr>
            <a:r>
              <a:rPr lang="en-US" dirty="0" smtClean="0"/>
              <a:t>Select the fields you want to search in the selected table</a:t>
            </a:r>
          </a:p>
          <a:p>
            <a:pPr lvl="1"/>
            <a:r>
              <a:rPr lang="en-US" dirty="0" smtClean="0"/>
              <a:t>Lenders</a:t>
            </a:r>
          </a:p>
          <a:p>
            <a:pPr lvl="1"/>
            <a:r>
              <a:rPr lang="en-US" dirty="0" smtClean="0"/>
              <a:t>Users</a:t>
            </a:r>
          </a:p>
          <a:p>
            <a:pPr lvl="1"/>
            <a:r>
              <a:rPr lang="en-US" dirty="0" smtClean="0"/>
              <a:t>Transactions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00" y="2616201"/>
            <a:ext cx="5105400" cy="1860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jonesw\Desktop\Selecting Sear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838200"/>
            <a:ext cx="7391400" cy="1319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43729" y="1794571"/>
            <a:ext cx="151701"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Users\jonesw\Desktop\Custon Search DropDow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580" y="1870771"/>
            <a:ext cx="1300120" cy="3615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919579" y="2043443"/>
            <a:ext cx="1300121" cy="185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8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par>
                          <p:cTn id="11" fill="hold">
                            <p:stCondLst>
                              <p:cond delay="500"/>
                            </p:stCondLst>
                            <p:childTnLst>
                              <p:par>
                                <p:cTn id="12" presetID="10" presetClass="entr" presetSubtype="0" fill="hold" grpId="0" nodeType="after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20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473"/>
            <a:ext cx="9144000" cy="1143000"/>
          </a:xfrm>
        </p:spPr>
        <p:txBody>
          <a:bodyPr>
            <a:normAutofit fontScale="90000"/>
          </a:bodyPr>
          <a:lstStyle/>
          <a:p>
            <a:r>
              <a:rPr lang="en-US" dirty="0" smtClean="0"/>
              <a:t>Improved Operations Search—</a:t>
            </a:r>
            <a:br>
              <a:rPr lang="en-US" dirty="0" smtClean="0"/>
            </a:br>
            <a:r>
              <a:rPr lang="en-US" dirty="0" smtClean="0"/>
              <a:t>Open and Close (not finish)</a:t>
            </a:r>
            <a:endParaRPr lang="en-US" dirty="0"/>
          </a:p>
        </p:txBody>
      </p:sp>
      <p:sp>
        <p:nvSpPr>
          <p:cNvPr id="3" name="Content Placeholder 2"/>
          <p:cNvSpPr>
            <a:spLocks noGrp="1"/>
          </p:cNvSpPr>
          <p:nvPr>
            <p:ph idx="1"/>
          </p:nvPr>
        </p:nvSpPr>
        <p:spPr>
          <a:xfrm>
            <a:off x="381000" y="4476028"/>
            <a:ext cx="8610600" cy="2000972"/>
          </a:xfrm>
        </p:spPr>
        <p:txBody>
          <a:bodyPr>
            <a:normAutofit fontScale="92500"/>
          </a:bodyPr>
          <a:lstStyle/>
          <a:p>
            <a:pPr marL="0" indent="0">
              <a:buNone/>
            </a:pPr>
            <a:r>
              <a:rPr lang="en-US" dirty="0" smtClean="0"/>
              <a:t>Find out how many times staff are opening and closing requests without finishing or routing request</a:t>
            </a:r>
          </a:p>
          <a:p>
            <a:pPr lvl="1"/>
            <a:r>
              <a:rPr lang="en-US" dirty="0" smtClean="0"/>
              <a:t>Look at transactions and train staff using these transactions.</a:t>
            </a:r>
          </a:p>
          <a:p>
            <a:pPr lv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125" y="1638300"/>
            <a:ext cx="6381750" cy="2476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Queue escalation</a:t>
            </a:r>
            <a:endParaRPr lang="en-US" dirty="0"/>
          </a:p>
        </p:txBody>
      </p:sp>
      <p:sp>
        <p:nvSpPr>
          <p:cNvPr id="5" name="Content Placeholder 4"/>
          <p:cNvSpPr>
            <a:spLocks noGrp="1"/>
          </p:cNvSpPr>
          <p:nvPr>
            <p:ph idx="1"/>
          </p:nvPr>
        </p:nvSpPr>
        <p:spPr>
          <a:xfrm>
            <a:off x="457200" y="5075237"/>
            <a:ext cx="8229600" cy="1173163"/>
          </a:xfrm>
        </p:spPr>
        <p:txBody>
          <a:bodyPr/>
          <a:lstStyle/>
          <a:p>
            <a:pPr marL="0" indent="0">
              <a:buNone/>
            </a:pPr>
            <a:r>
              <a:rPr lang="en-US" dirty="0" smtClean="0"/>
              <a:t>See how often staff are routing to extensive queues—use these transactions to train with.</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75" y="1295400"/>
            <a:ext cx="6953250" cy="3267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60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9526719"/>
              </p:ext>
            </p:extLst>
          </p:nvPr>
        </p:nvGraphicFramePr>
        <p:xfrm>
          <a:off x="304800" y="556142"/>
          <a:ext cx="8610600" cy="6073257"/>
        </p:xfrm>
        <a:graphic>
          <a:graphicData uri="http://schemas.openxmlformats.org/drawingml/2006/table">
            <a:tbl>
              <a:tblPr firstRow="1" bandRow="1">
                <a:tableStyleId>{5C22544A-7EE6-4342-B048-85BDC9FD1C3A}</a:tableStyleId>
              </a:tblPr>
              <a:tblGrid>
                <a:gridCol w="2191789"/>
                <a:gridCol w="1800398"/>
                <a:gridCol w="1722120"/>
                <a:gridCol w="2896293"/>
              </a:tblGrid>
              <a:tr h="923355">
                <a:tc>
                  <a:txBody>
                    <a:bodyPr/>
                    <a:lstStyle/>
                    <a:p>
                      <a:r>
                        <a:rPr lang="en-US" sz="1800" dirty="0" err="1" smtClean="0"/>
                        <a:t>ILLiad</a:t>
                      </a:r>
                      <a:r>
                        <a:rPr lang="en-US" sz="1800" dirty="0" smtClean="0"/>
                        <a:t>/Access </a:t>
                      </a:r>
                      <a:r>
                        <a:rPr lang="en-US" sz="1400" dirty="0" smtClean="0"/>
                        <a:t>(best for transaction</a:t>
                      </a:r>
                      <a:r>
                        <a:rPr lang="en-US" sz="1400" baseline="0" dirty="0" smtClean="0"/>
                        <a:t> information at request level</a:t>
                      </a:r>
                      <a:r>
                        <a:rPr lang="en-US" sz="1400" dirty="0" smtClean="0"/>
                        <a:t>)</a:t>
                      </a:r>
                      <a:endParaRPr lang="en-US" sz="1400" dirty="0"/>
                    </a:p>
                  </a:txBody>
                  <a:tcPr/>
                </a:tc>
                <a:tc>
                  <a:txBody>
                    <a:bodyPr/>
                    <a:lstStyle/>
                    <a:p>
                      <a:r>
                        <a:rPr lang="en-US" sz="1800" dirty="0" smtClean="0"/>
                        <a:t>OCLC </a:t>
                      </a:r>
                      <a:r>
                        <a:rPr lang="en-US" sz="1400" dirty="0" smtClean="0"/>
                        <a:t>(best for life of transaction)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TPAM </a:t>
                      </a:r>
                      <a:r>
                        <a:rPr lang="en-US" sz="1400" dirty="0" smtClean="0"/>
                        <a:t>(best for life of transaction)</a:t>
                      </a:r>
                    </a:p>
                    <a:p>
                      <a:endParaRPr lang="en-US" sz="1800" dirty="0"/>
                    </a:p>
                  </a:txBody>
                  <a:tcPr/>
                </a:tc>
                <a:tc>
                  <a:txBody>
                    <a:bodyPr/>
                    <a:lstStyle/>
                    <a:p>
                      <a:pPr algn="ctr"/>
                      <a:r>
                        <a:rPr lang="en-US" sz="1800" dirty="0" smtClean="0"/>
                        <a:t>Data</a:t>
                      </a:r>
                      <a:endParaRPr lang="en-US" sz="1800" dirty="0"/>
                    </a:p>
                  </a:txBody>
                  <a:tcPr/>
                </a:tc>
              </a:tr>
              <a:tr h="692516">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solidFill>
                      <a:srgbClr val="FFFF00"/>
                    </a:solidFill>
                  </a:tcPr>
                </a:tc>
                <a:tc>
                  <a:txBody>
                    <a:bodyPr/>
                    <a:lstStyle/>
                    <a:p>
                      <a:r>
                        <a:rPr lang="en-US" dirty="0" smtClean="0"/>
                        <a:t>Entire transaction for lending</a:t>
                      </a:r>
                      <a:r>
                        <a:rPr lang="en-US" baseline="0" dirty="0" smtClean="0"/>
                        <a:t> books</a:t>
                      </a:r>
                      <a:endParaRPr lang="en-US" dirty="0"/>
                    </a:p>
                  </a:txBody>
                  <a:tcPr/>
                </a:tc>
              </a:tr>
              <a:tr h="401220">
                <a:tc>
                  <a:txBody>
                    <a:bodyPr/>
                    <a:lstStyle/>
                    <a:p>
                      <a:r>
                        <a:rPr lang="en-US" dirty="0" smtClean="0"/>
                        <a:t>X – Best/easiest</a:t>
                      </a:r>
                      <a:endParaRPr lang="en-US" dirty="0"/>
                    </a:p>
                  </a:txBody>
                  <a:tcPr>
                    <a:solidFill>
                      <a:srgbClr val="FFFF00"/>
                    </a:solidFill>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Articles Sent</a:t>
                      </a:r>
                      <a:endParaRPr lang="en-US" dirty="0"/>
                    </a:p>
                  </a:txBody>
                  <a:tcPr/>
                </a:tc>
              </a:tr>
              <a:tr h="692516">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 – Easiest to understand</a:t>
                      </a:r>
                      <a:endParaRPr lang="en-US" dirty="0"/>
                    </a:p>
                  </a:txBody>
                  <a:tcPr>
                    <a:solidFill>
                      <a:srgbClr val="FFFF00"/>
                    </a:solidFill>
                  </a:tcPr>
                </a:tc>
                <a:tc>
                  <a:txBody>
                    <a:bodyPr/>
                    <a:lstStyle/>
                    <a:p>
                      <a:r>
                        <a:rPr lang="en-US" dirty="0" smtClean="0"/>
                        <a:t>Evaluation of lender performance</a:t>
                      </a:r>
                      <a:endParaRPr lang="en-US" dirty="0"/>
                    </a:p>
                  </a:txBody>
                  <a:tcPr/>
                </a:tc>
              </a:tr>
              <a:tr h="692516">
                <a:tc>
                  <a:txBody>
                    <a:bodyPr/>
                    <a:lstStyle/>
                    <a:p>
                      <a:r>
                        <a:rPr lang="en-US" dirty="0" smtClean="0"/>
                        <a:t>X</a:t>
                      </a:r>
                      <a:endParaRPr lang="en-US" dirty="0"/>
                    </a:p>
                  </a:txBody>
                  <a:tcPr>
                    <a:solidFill>
                      <a:srgbClr val="FFFF00"/>
                    </a:solidFill>
                  </a:tcPr>
                </a:tc>
                <a:tc>
                  <a:txBody>
                    <a:bodyPr/>
                    <a:lstStyle/>
                    <a:p>
                      <a:endParaRPr lang="en-US" dirty="0"/>
                    </a:p>
                  </a:txBody>
                  <a:tcPr/>
                </a:tc>
                <a:tc>
                  <a:txBody>
                    <a:bodyPr/>
                    <a:lstStyle/>
                    <a:p>
                      <a:endParaRPr lang="en-US" dirty="0"/>
                    </a:p>
                  </a:txBody>
                  <a:tcPr/>
                </a:tc>
                <a:tc>
                  <a:txBody>
                    <a:bodyPr/>
                    <a:lstStyle/>
                    <a:p>
                      <a:r>
                        <a:rPr lang="en-US" dirty="0" smtClean="0"/>
                        <a:t>Requests received/sent by day</a:t>
                      </a:r>
                      <a:endParaRPr lang="en-US" dirty="0"/>
                    </a:p>
                  </a:txBody>
                  <a:tcPr/>
                </a:tc>
              </a:tr>
              <a:tr h="1286102">
                <a:tc>
                  <a:txBody>
                    <a:bodyPr/>
                    <a:lstStyle/>
                    <a:p>
                      <a:r>
                        <a:rPr lang="en-US" dirty="0" smtClean="0"/>
                        <a:t>X – based on when it leaves your</a:t>
                      </a:r>
                      <a:r>
                        <a:rPr lang="en-US" baseline="0" dirty="0" smtClean="0"/>
                        <a:t> library</a:t>
                      </a:r>
                      <a:endParaRPr lang="en-US" dirty="0"/>
                    </a:p>
                  </a:txBody>
                  <a:tcPr/>
                </a:tc>
                <a:tc>
                  <a:txBody>
                    <a:bodyPr/>
                    <a:lstStyle/>
                    <a:p>
                      <a:r>
                        <a:rPr lang="en-US" dirty="0" smtClean="0"/>
                        <a:t>X – patron centered definition</a:t>
                      </a:r>
                      <a:endParaRPr lang="en-US" dirty="0"/>
                    </a:p>
                  </a:txBody>
                  <a:tcPr>
                    <a:solidFill>
                      <a:srgbClr val="FFFF00"/>
                    </a:solidFill>
                  </a:tcPr>
                </a:tc>
                <a:tc>
                  <a:txBody>
                    <a:bodyPr/>
                    <a:lstStyle/>
                    <a:p>
                      <a:r>
                        <a:rPr lang="en-US" dirty="0" smtClean="0"/>
                        <a:t>X – patron centered definition (easier to read)</a:t>
                      </a:r>
                      <a:endParaRPr lang="en-US" dirty="0"/>
                    </a:p>
                  </a:txBody>
                  <a:tcPr>
                    <a:solidFill>
                      <a:srgbClr val="FFFF00"/>
                    </a:solidFill>
                  </a:tcPr>
                </a:tc>
                <a:tc>
                  <a:txBody>
                    <a:bodyPr/>
                    <a:lstStyle/>
                    <a:p>
                      <a:r>
                        <a:rPr lang="en-US" dirty="0" smtClean="0"/>
                        <a:t>Turnaround</a:t>
                      </a:r>
                      <a:r>
                        <a:rPr lang="en-US" baseline="0" dirty="0" smtClean="0"/>
                        <a:t> time</a:t>
                      </a:r>
                      <a:endParaRPr lang="en-US" dirty="0"/>
                    </a:p>
                  </a:txBody>
                  <a:tcPr/>
                </a:tc>
              </a:tr>
              <a:tr h="692516">
                <a:tc>
                  <a:txBody>
                    <a:bodyPr/>
                    <a:lstStyle/>
                    <a:p>
                      <a:r>
                        <a:rPr lang="en-US" dirty="0" smtClean="0"/>
                        <a:t>X – counts each title</a:t>
                      </a:r>
                      <a:endParaRPr lang="en-US" dirty="0"/>
                    </a:p>
                  </a:txBody>
                  <a:tcPr>
                    <a:solidFill>
                      <a:srgbClr val="FFFF00"/>
                    </a:solidFill>
                  </a:tcPr>
                </a:tc>
                <a:tc>
                  <a:txBody>
                    <a:bodyPr/>
                    <a:lstStyle/>
                    <a:p>
                      <a:r>
                        <a:rPr lang="en-US" dirty="0" smtClean="0"/>
                        <a:t>X – gives list without count</a:t>
                      </a:r>
                      <a:endParaRPr lang="en-US" dirty="0"/>
                    </a:p>
                  </a:txBody>
                  <a:tcPr/>
                </a:tc>
                <a:tc>
                  <a:txBody>
                    <a:bodyPr/>
                    <a:lstStyle/>
                    <a:p>
                      <a:endParaRPr lang="en-US"/>
                    </a:p>
                  </a:txBody>
                  <a:tcPr/>
                </a:tc>
                <a:tc>
                  <a:txBody>
                    <a:bodyPr/>
                    <a:lstStyle/>
                    <a:p>
                      <a:r>
                        <a:rPr lang="en-US" dirty="0" smtClean="0"/>
                        <a:t>Journals titles</a:t>
                      </a:r>
                      <a:r>
                        <a:rPr lang="en-US" baseline="0" dirty="0" smtClean="0"/>
                        <a:t> borrowed</a:t>
                      </a:r>
                      <a:endParaRPr lang="en-US" dirty="0"/>
                    </a:p>
                  </a:txBody>
                  <a:tcPr/>
                </a:tc>
              </a:tr>
              <a:tr h="692516">
                <a:tc>
                  <a:txBody>
                    <a:bodyPr/>
                    <a:lstStyle/>
                    <a:p>
                      <a:r>
                        <a:rPr lang="en-US" dirty="0" smtClean="0"/>
                        <a:t>X</a:t>
                      </a:r>
                      <a:endParaRPr lang="en-US" dirty="0"/>
                    </a:p>
                  </a:txBody>
                  <a:tcPr>
                    <a:solidFill>
                      <a:srgbClr val="FFFF00"/>
                    </a:solidFill>
                  </a:tcPr>
                </a:tc>
                <a:tc>
                  <a:txBody>
                    <a:bodyPr/>
                    <a:lstStyle/>
                    <a:p>
                      <a:endParaRPr lang="en-US" dirty="0"/>
                    </a:p>
                  </a:txBody>
                  <a:tcPr/>
                </a:tc>
                <a:tc>
                  <a:txBody>
                    <a:bodyPr/>
                    <a:lstStyle/>
                    <a:p>
                      <a:r>
                        <a:rPr lang="en-US" dirty="0" smtClean="0"/>
                        <a:t>X</a:t>
                      </a:r>
                      <a:endParaRPr lang="en-US" dirty="0"/>
                    </a:p>
                  </a:txBody>
                  <a:tcPr>
                    <a:solidFill>
                      <a:srgbClr val="FFFF00"/>
                    </a:solidFill>
                  </a:tcPr>
                </a:tc>
                <a:tc>
                  <a:txBody>
                    <a:bodyPr/>
                    <a:lstStyle/>
                    <a:p>
                      <a:r>
                        <a:rPr lang="en-US" dirty="0" smtClean="0"/>
                        <a:t>Detailed info about workflow performance</a:t>
                      </a:r>
                      <a:endParaRPr lang="en-US" dirty="0"/>
                    </a:p>
                  </a:txBody>
                  <a:tcPr/>
                </a:tc>
              </a:tr>
            </a:tbl>
          </a:graphicData>
        </a:graphic>
      </p:graphicFrame>
    </p:spTree>
    <p:extLst>
      <p:ext uri="{BB962C8B-B14F-4D97-AF65-F5344CB8AC3E}">
        <p14:creationId xmlns:p14="http://schemas.microsoft.com/office/powerpoint/2010/main" val="12725476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Tracking how systems are working</a:t>
            </a:r>
            <a:endParaRPr lang="en-US" dirty="0"/>
          </a:p>
        </p:txBody>
      </p:sp>
      <p:sp>
        <p:nvSpPr>
          <p:cNvPr id="4" name="Content Placeholder 3"/>
          <p:cNvSpPr>
            <a:spLocks noGrp="1"/>
          </p:cNvSpPr>
          <p:nvPr>
            <p:ph idx="1"/>
          </p:nvPr>
        </p:nvSpPr>
        <p:spPr>
          <a:xfrm>
            <a:off x="457200" y="4495800"/>
            <a:ext cx="8229600" cy="1630363"/>
          </a:xfrm>
        </p:spPr>
        <p:txBody>
          <a:bodyPr>
            <a:normAutofit fontScale="92500" lnSpcReduction="20000"/>
          </a:bodyPr>
          <a:lstStyle/>
          <a:p>
            <a:pPr marL="0" indent="0">
              <a:buNone/>
            </a:pPr>
            <a:r>
              <a:rPr lang="en-US" dirty="0" smtClean="0"/>
              <a:t>Look at transactions to see what movement would be useful to you.</a:t>
            </a:r>
          </a:p>
          <a:p>
            <a:pPr lvl="1"/>
            <a:r>
              <a:rPr lang="en-US" dirty="0" smtClean="0"/>
              <a:t>Question—what ideas do you have for using this at your shop?</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075" y="1447800"/>
            <a:ext cx="6419850" cy="2609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Using Fields for Maintenance</a:t>
            </a:r>
            <a:endParaRPr lang="en-US" dirty="0"/>
          </a:p>
        </p:txBody>
      </p:sp>
      <p:sp>
        <p:nvSpPr>
          <p:cNvPr id="3" name="Content Placeholder 2"/>
          <p:cNvSpPr>
            <a:spLocks noGrp="1"/>
          </p:cNvSpPr>
          <p:nvPr>
            <p:ph idx="1"/>
          </p:nvPr>
        </p:nvSpPr>
        <p:spPr/>
        <p:txBody>
          <a:bodyPr/>
          <a:lstStyle/>
          <a:p>
            <a:r>
              <a:rPr lang="en-US" dirty="0" smtClean="0"/>
              <a:t>What do you want to monitor in ILLiad that ILLiad doesn’t have a built in maintenance system?</a:t>
            </a:r>
          </a:p>
          <a:p>
            <a:r>
              <a:rPr lang="en-US" dirty="0" smtClean="0"/>
              <a:t>SU example—lender addresses—which ones do we need to check and setting up a plan to maintain the database.</a:t>
            </a:r>
            <a:endParaRPr lang="en-US" dirty="0"/>
          </a:p>
        </p:txBody>
      </p:sp>
    </p:spTree>
    <p:extLst>
      <p:ext uri="{BB962C8B-B14F-4D97-AF65-F5344CB8AC3E}">
        <p14:creationId xmlns:p14="http://schemas.microsoft.com/office/powerpoint/2010/main" val="3950803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Picking the right field</a:t>
            </a:r>
            <a:endParaRPr lang="en-US" dirty="0"/>
          </a:p>
        </p:txBody>
      </p:sp>
      <p:sp>
        <p:nvSpPr>
          <p:cNvPr id="3" name="Content Placeholder 2"/>
          <p:cNvSpPr>
            <a:spLocks noGrp="1"/>
          </p:cNvSpPr>
          <p:nvPr>
            <p:ph idx="1"/>
          </p:nvPr>
        </p:nvSpPr>
        <p:spPr>
          <a:xfrm>
            <a:off x="457200" y="1447800"/>
            <a:ext cx="8686800" cy="1981200"/>
          </a:xfrm>
        </p:spPr>
        <p:txBody>
          <a:bodyPr/>
          <a:lstStyle/>
          <a:p>
            <a:pPr marL="0" indent="0">
              <a:buNone/>
            </a:pPr>
            <a:r>
              <a:rPr lang="en-US" dirty="0" smtClean="0"/>
              <a:t>At SYB, we used the fax field and number code to indicate when the address was last updated.</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 y="2971800"/>
            <a:ext cx="7143750" cy="34931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886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There’s always a better search out there.</a:t>
            </a:r>
            <a:endParaRPr lang="en-US" dirty="0"/>
          </a:p>
        </p:txBody>
      </p:sp>
      <p:sp>
        <p:nvSpPr>
          <p:cNvPr id="3" name="Content Placeholder 2"/>
          <p:cNvSpPr>
            <a:spLocks noGrp="1"/>
          </p:cNvSpPr>
          <p:nvPr>
            <p:ph idx="1"/>
          </p:nvPr>
        </p:nvSpPr>
        <p:spPr>
          <a:xfrm>
            <a:off x="457200" y="1951037"/>
            <a:ext cx="8229600" cy="4525963"/>
          </a:xfrm>
        </p:spPr>
        <p:txBody>
          <a:bodyPr/>
          <a:lstStyle/>
          <a:p>
            <a:pPr marL="0" indent="0">
              <a:buNone/>
            </a:pPr>
            <a:r>
              <a:rPr lang="en-US" dirty="0" smtClean="0"/>
              <a:t>Who has a custom search that you’re proud of or has been especially useful?</a:t>
            </a:r>
          </a:p>
          <a:p>
            <a:pPr lvl="1"/>
            <a:r>
              <a:rPr lang="en-US" dirty="0" smtClean="0"/>
              <a:t>How does it help you and how can it help others?</a:t>
            </a:r>
          </a:p>
          <a:p>
            <a:pPr marL="0" indent="0">
              <a:buNone/>
            </a:pPr>
            <a:endParaRPr lang="en-US" dirty="0"/>
          </a:p>
        </p:txBody>
      </p:sp>
      <p:pic>
        <p:nvPicPr>
          <p:cNvPr id="3074" name="Picture 2" descr="C:\Users\jonesw\Desktop\My Stuff\IDS Search\search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850" y="4114800"/>
            <a:ext cx="31623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81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1"/>
          <p:cNvSpPr txBox="1">
            <a:spLocks/>
          </p:cNvSpPr>
          <p:nvPr/>
        </p:nvSpPr>
        <p:spPr bwMode="auto">
          <a:xfrm>
            <a:off x="8001000" y="6461270"/>
            <a:ext cx="381000" cy="244475"/>
          </a:xfrm>
          <a:prstGeom prst="rect">
            <a:avLst/>
          </a:prstGeom>
          <a:noFill/>
          <a:ln w="9525">
            <a:noFill/>
            <a:miter lim="800000"/>
            <a:headEnd/>
            <a:tailEnd/>
          </a:ln>
        </p:spPr>
        <p:txBody>
          <a:bodyPr lIns="90101" tIns="45057" rIns="90101" bIns="45057"/>
          <a:lstStyle/>
          <a:p>
            <a:pPr algn="r" defTabSz="861573" fontAlgn="base">
              <a:spcBef>
                <a:spcPct val="0"/>
              </a:spcBef>
              <a:spcAft>
                <a:spcPct val="0"/>
              </a:spcAft>
            </a:pPr>
            <a:endParaRPr lang="en-US" sz="900" b="1" dirty="0">
              <a:solidFill>
                <a:srgbClr val="000000"/>
              </a:solidFill>
              <a:latin typeface="Trebuchet MS" pitchFamily="34" charset="0"/>
            </a:endParaRPr>
          </a:p>
        </p:txBody>
      </p:sp>
      <p:sp>
        <p:nvSpPr>
          <p:cNvPr id="222211" name="Rectangle 9"/>
          <p:cNvSpPr>
            <a:spLocks noChangeArrowheads="1"/>
          </p:cNvSpPr>
          <p:nvPr/>
        </p:nvSpPr>
        <p:spPr bwMode="auto">
          <a:xfrm>
            <a:off x="0" y="1600200"/>
            <a:ext cx="7391400" cy="3810000"/>
          </a:xfrm>
          <a:prstGeom prst="rect">
            <a:avLst/>
          </a:prstGeom>
          <a:noFill/>
          <a:ln w="9525" algn="ctr">
            <a:noFill/>
            <a:round/>
            <a:headEnd/>
            <a:tailEnd/>
          </a:ln>
        </p:spPr>
        <p:txBody>
          <a:bodyPr lIns="90101" tIns="45057" rIns="90101" bIns="45057"/>
          <a:lstStyle/>
          <a:p>
            <a:pPr marL="337881" indent="-337881" defTabSz="861573" fontAlgn="base">
              <a:spcBef>
                <a:spcPct val="30000"/>
              </a:spcBef>
              <a:spcAft>
                <a:spcPct val="0"/>
              </a:spcAft>
              <a:buFontTx/>
              <a:buChar char="•"/>
            </a:pPr>
            <a:endParaRPr lang="en-US" sz="4600" b="1" dirty="0">
              <a:solidFill>
                <a:srgbClr val="FFFFFF"/>
              </a:solidFill>
              <a:latin typeface="Garamond" pitchFamily="18" charset="0"/>
              <a:cs typeface="Times New Roman" pitchFamily="18" charset="0"/>
            </a:endParaRPr>
          </a:p>
        </p:txBody>
      </p:sp>
      <p:grpSp>
        <p:nvGrpSpPr>
          <p:cNvPr id="2" name="Group 30"/>
          <p:cNvGrpSpPr>
            <a:grpSpLocks noChangeAspect="1"/>
          </p:cNvGrpSpPr>
          <p:nvPr/>
        </p:nvGrpSpPr>
        <p:grpSpPr bwMode="auto">
          <a:xfrm>
            <a:off x="685800" y="1295400"/>
            <a:ext cx="7815172" cy="5113839"/>
            <a:chOff x="999744" y="1889760"/>
            <a:chExt cx="7001256" cy="4282440"/>
          </a:xfrm>
        </p:grpSpPr>
        <p:pic>
          <p:nvPicPr>
            <p:cNvPr id="22222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744" y="1889760"/>
              <a:ext cx="2043683" cy="1371600"/>
            </a:xfrm>
            <a:prstGeom prst="rect">
              <a:avLst/>
            </a:prstGeom>
            <a:noFill/>
            <a:ln w="9525">
              <a:noFill/>
              <a:miter lim="800000"/>
              <a:headEnd/>
              <a:tailEnd/>
            </a:ln>
          </p:spPr>
        </p:pic>
        <p:pic>
          <p:nvPicPr>
            <p:cNvPr id="222225"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5746" y="2804160"/>
              <a:ext cx="1306283" cy="1463040"/>
            </a:xfrm>
            <a:prstGeom prst="rect">
              <a:avLst/>
            </a:prstGeom>
            <a:noFill/>
            <a:ln w="9525">
              <a:noFill/>
              <a:miter lim="800000"/>
              <a:headEnd/>
              <a:tailEnd/>
            </a:ln>
          </p:spPr>
        </p:pic>
        <p:pic>
          <p:nvPicPr>
            <p:cNvPr id="2222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62344" y="4709160"/>
              <a:ext cx="1438656" cy="1463040"/>
            </a:xfrm>
            <a:prstGeom prst="rect">
              <a:avLst/>
            </a:prstGeom>
            <a:noFill/>
            <a:ln w="9525">
              <a:solidFill>
                <a:schemeClr val="tx1"/>
              </a:solidFill>
              <a:miter lim="800000"/>
              <a:headEnd/>
              <a:tailEnd/>
            </a:ln>
          </p:spPr>
        </p:pic>
        <p:pic>
          <p:nvPicPr>
            <p:cNvPr id="22222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5944" y="3642360"/>
              <a:ext cx="1392216" cy="1463040"/>
            </a:xfrm>
            <a:prstGeom prst="rect">
              <a:avLst/>
            </a:prstGeom>
            <a:noFill/>
            <a:ln w="9525">
              <a:noFill/>
              <a:miter lim="800000"/>
              <a:headEnd/>
              <a:tailEnd/>
            </a:ln>
          </p:spPr>
        </p:pic>
        <p:cxnSp>
          <p:nvCxnSpPr>
            <p:cNvPr id="44" name="Elbow Connector 43"/>
            <p:cNvCxnSpPr/>
            <p:nvPr/>
          </p:nvCxnSpPr>
          <p:spPr bwMode="auto">
            <a:xfrm rot="16200000" flipH="1">
              <a:off x="2470023" y="2812923"/>
              <a:ext cx="381000" cy="127787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49" name="Elbow Connector 43"/>
            <p:cNvCxnSpPr/>
            <p:nvPr/>
          </p:nvCxnSpPr>
          <p:spPr bwMode="auto">
            <a:xfrm rot="16200000" flipH="1">
              <a:off x="4216050" y="3921798"/>
              <a:ext cx="335280" cy="102608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52" name="Elbow Connector 43"/>
            <p:cNvCxnSpPr/>
            <p:nvPr/>
          </p:nvCxnSpPr>
          <p:spPr bwMode="auto">
            <a:xfrm rot="16200000" flipH="1">
              <a:off x="5928782" y="4826910"/>
              <a:ext cx="350520" cy="907500"/>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grpSp>
      <p:grpSp>
        <p:nvGrpSpPr>
          <p:cNvPr id="13" name="Group 14"/>
          <p:cNvGrpSpPr>
            <a:grpSpLocks/>
          </p:cNvGrpSpPr>
          <p:nvPr/>
        </p:nvGrpSpPr>
        <p:grpSpPr bwMode="auto">
          <a:xfrm>
            <a:off x="0" y="-152400"/>
            <a:ext cx="9144000" cy="1377950"/>
            <a:chOff x="0" y="-152400"/>
            <a:chExt cx="9144000" cy="1377950"/>
          </a:xfrm>
        </p:grpSpPr>
        <p:grpSp>
          <p:nvGrpSpPr>
            <p:cNvPr id="14" name="Group 9"/>
            <p:cNvGrpSpPr>
              <a:grpSpLocks/>
            </p:cNvGrpSpPr>
            <p:nvPr/>
          </p:nvGrpSpPr>
          <p:grpSpPr bwMode="auto">
            <a:xfrm>
              <a:off x="0" y="-152400"/>
              <a:ext cx="9144000" cy="1377950"/>
              <a:chOff x="0" y="-152400"/>
              <a:chExt cx="9144000" cy="1377950"/>
            </a:xfrm>
          </p:grpSpPr>
          <p:sp>
            <p:nvSpPr>
              <p:cNvPr id="1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dirty="0">
                  <a:solidFill>
                    <a:srgbClr val="000000"/>
                  </a:solidFill>
                  <a:latin typeface="Arial" charset="0"/>
                  <a:ea typeface="ＭＳ Ｐゴシック" pitchFamily="-32" charset="-128"/>
                </a:endParaRPr>
              </a:p>
            </p:txBody>
          </p:sp>
          <p:pic>
            <p:nvPicPr>
              <p:cNvPr id="17" name="Picture 20" descr="IDS final logo for PP"/>
              <p:cNvPicPr>
                <a:picLocks noChangeAspect="1" noChangeArrowheads="1"/>
              </p:cNvPicPr>
              <p:nvPr/>
            </p:nvPicPr>
            <p:blipFill>
              <a:blip r:embed="rId7"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5" name="Straight Connector 11"/>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3" name="Rectangle 2"/>
          <p:cNvSpPr/>
          <p:nvPr/>
        </p:nvSpPr>
        <p:spPr>
          <a:xfrm>
            <a:off x="2801282" y="317282"/>
            <a:ext cx="6342718" cy="430887"/>
          </a:xfrm>
          <a:prstGeom prst="rect">
            <a:avLst/>
          </a:prstGeom>
        </p:spPr>
        <p:txBody>
          <a:bodyPr wrap="square">
            <a:spAutoFit/>
          </a:bodyPr>
          <a:lstStyle/>
          <a:p>
            <a:pPr defTabSz="861573" fontAlgn="base">
              <a:spcBef>
                <a:spcPct val="30000"/>
              </a:spcBef>
              <a:spcAft>
                <a:spcPct val="0"/>
              </a:spcAft>
            </a:pPr>
            <a:r>
              <a:rPr lang="en-US" sz="2200" dirty="0">
                <a:solidFill>
                  <a:schemeClr val="bg1"/>
                </a:solidFill>
                <a:latin typeface="Trebuchet MS" pitchFamily="34" charset="0"/>
                <a:cs typeface="Times New Roman" pitchFamily="18" charset="0"/>
              </a:rPr>
              <a:t>Transaction Performance Analysis Module (TPAM)</a:t>
            </a:r>
          </a:p>
        </p:txBody>
      </p:sp>
    </p:spTree>
    <p:extLst>
      <p:ext uri="{BB962C8B-B14F-4D97-AF65-F5344CB8AC3E}">
        <p14:creationId xmlns:p14="http://schemas.microsoft.com/office/powerpoint/2010/main" val="38458654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nesw\Desktop\TPAM Splash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154" y="206375"/>
            <a:ext cx="8263693" cy="6445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7469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onesw\Desktop\Old TPAM Ch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96" y="1290107"/>
            <a:ext cx="8817154" cy="5099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0" y="32"/>
            <a:ext cx="183971" cy="803057"/>
          </a:xfrm>
          <a:prstGeom prst="rect">
            <a:avLst/>
          </a:prstGeom>
          <a:noFill/>
          <a:ln w="9525">
            <a:noFill/>
            <a:miter lim="800000"/>
            <a:headEnd/>
            <a:tailEnd/>
          </a:ln>
          <a:effectLst/>
        </p:spPr>
        <p:txBody>
          <a:bodyPr vert="horz" wrap="none" lIns="91134" tIns="45567" rIns="91134" bIns="45567" numCol="1" anchor="ctr" anchorCtr="0" compatLnSpc="1">
            <a:prstTxWarp prst="textNoShape">
              <a:avLst/>
            </a:prstTxWarp>
            <a:spAutoFit/>
          </a:bodyPr>
          <a:lstStyle/>
          <a:p>
            <a:pPr defTabSz="457200"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sp>
        <p:nvSpPr>
          <p:cNvPr id="134148" name="Rectangle 4"/>
          <p:cNvSpPr>
            <a:spLocks noChangeArrowheads="1"/>
          </p:cNvSpPr>
          <p:nvPr/>
        </p:nvSpPr>
        <p:spPr bwMode="auto">
          <a:xfrm>
            <a:off x="0" y="32"/>
            <a:ext cx="183971" cy="803057"/>
          </a:xfrm>
          <a:prstGeom prst="rect">
            <a:avLst/>
          </a:prstGeom>
          <a:noFill/>
          <a:ln w="9525">
            <a:noFill/>
            <a:miter lim="800000"/>
            <a:headEnd/>
            <a:tailEnd/>
          </a:ln>
          <a:effectLst/>
        </p:spPr>
        <p:txBody>
          <a:bodyPr vert="horz" wrap="none" lIns="91134" tIns="45567" rIns="91134" bIns="45567" numCol="1" anchor="ctr" anchorCtr="0" compatLnSpc="1">
            <a:prstTxWarp prst="textNoShape">
              <a:avLst/>
            </a:prstTxWarp>
            <a:spAutoFit/>
          </a:bodyPr>
          <a:lstStyle/>
          <a:p>
            <a:pPr defTabSz="457200"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grpSp>
        <p:nvGrpSpPr>
          <p:cNvPr id="3" name="Group 11"/>
          <p:cNvGrpSpPr/>
          <p:nvPr/>
        </p:nvGrpSpPr>
        <p:grpSpPr>
          <a:xfrm>
            <a:off x="4130566" y="3429559"/>
            <a:ext cx="2286000" cy="665833"/>
            <a:chOff x="3505200" y="529015"/>
            <a:chExt cx="2286000" cy="665833"/>
          </a:xfrm>
        </p:grpSpPr>
        <p:sp>
          <p:nvSpPr>
            <p:cNvPr id="10" name="Rectangle 9"/>
            <p:cNvSpPr/>
            <p:nvPr/>
          </p:nvSpPr>
          <p:spPr bwMode="auto">
            <a:xfrm>
              <a:off x="3505200" y="533400"/>
              <a:ext cx="2286000" cy="609600"/>
            </a:xfrm>
            <a:prstGeom prst="rect">
              <a:avLst/>
            </a:prstGeom>
            <a:solidFill>
              <a:schemeClr val="bg2">
                <a:lumMod val="20000"/>
                <a:lumOff val="80000"/>
              </a:schemeClr>
            </a:solidFill>
            <a:ln w="9525" cap="flat" cmpd="sng" algn="ctr">
              <a:solidFill>
                <a:schemeClr val="bg1">
                  <a:lumMod val="75000"/>
                </a:schemeClr>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1753" indent="-341753" defTabSz="911338" fontAlgn="base">
                <a:spcBef>
                  <a:spcPct val="30000"/>
                </a:spcBef>
                <a:spcAft>
                  <a:spcPct val="0"/>
                </a:spcAft>
                <a:buFontTx/>
                <a:buChar char="•"/>
              </a:pPr>
              <a:endParaRPr lang="en-US" sz="4600" b="1" dirty="0">
                <a:solidFill>
                  <a:srgbClr val="FFFFFF"/>
                </a:solidFill>
                <a:latin typeface="Garamond" pitchFamily="18" charset="0"/>
                <a:cs typeface="Times New Roman" pitchFamily="18" charset="0"/>
              </a:endParaRPr>
            </a:p>
          </p:txBody>
        </p:sp>
        <p:sp>
          <p:nvSpPr>
            <p:cNvPr id="11" name="TextBox 10"/>
            <p:cNvSpPr txBox="1"/>
            <p:nvPr/>
          </p:nvSpPr>
          <p:spPr>
            <a:xfrm>
              <a:off x="3657600" y="529015"/>
              <a:ext cx="2133600" cy="665833"/>
            </a:xfrm>
            <a:prstGeom prst="rect">
              <a:avLst/>
            </a:prstGeom>
            <a:noFill/>
          </p:spPr>
          <p:txBody>
            <a:bodyPr wrap="square" rtlCol="0">
              <a:spAutoFit/>
            </a:bodyPr>
            <a:lstStyle/>
            <a:p>
              <a:pPr defTabSz="457200" fontAlgn="base">
                <a:spcBef>
                  <a:spcPct val="0"/>
                </a:spcBef>
                <a:spcAft>
                  <a:spcPct val="0"/>
                </a:spcAft>
              </a:pPr>
              <a:r>
                <a:rPr lang="en-US" sz="1200" b="1" dirty="0">
                  <a:solidFill>
                    <a:srgbClr val="000000"/>
                  </a:solidFill>
                  <a:latin typeface="Garamond" pitchFamily="18" charset="0"/>
                  <a:cs typeface="Times New Roman" pitchFamily="18" charset="0"/>
                </a:rPr>
                <a:t>Borrowing Library :   10</a:t>
              </a:r>
            </a:p>
            <a:p>
              <a:pPr defTabSz="457200" fontAlgn="base">
                <a:spcBef>
                  <a:spcPct val="0"/>
                </a:spcBef>
                <a:spcAft>
                  <a:spcPct val="0"/>
                </a:spcAft>
              </a:pPr>
              <a:r>
                <a:rPr lang="en-US" sz="1200" b="1" dirty="0">
                  <a:solidFill>
                    <a:srgbClr val="000000"/>
                  </a:solidFill>
                  <a:latin typeface="Garamond" pitchFamily="18" charset="0"/>
                  <a:cs typeface="Times New Roman" pitchFamily="18" charset="0"/>
                </a:rPr>
                <a:t>Lending Library:        13</a:t>
              </a:r>
            </a:p>
            <a:p>
              <a:pPr defTabSz="457200" fontAlgn="base">
                <a:spcBef>
                  <a:spcPct val="0"/>
                </a:spcBef>
                <a:spcAft>
                  <a:spcPct val="0"/>
                </a:spcAft>
              </a:pPr>
              <a:r>
                <a:rPr lang="en-US" sz="1200" b="1" dirty="0">
                  <a:solidFill>
                    <a:srgbClr val="000000"/>
                  </a:solidFill>
                  <a:latin typeface="Garamond" pitchFamily="18" charset="0"/>
                  <a:cs typeface="Times New Roman" pitchFamily="18" charset="0"/>
                </a:rPr>
                <a:t>18.1 hours for 5 Article(s)</a:t>
              </a:r>
              <a:endParaRPr lang="en-US" sz="800" b="1" dirty="0">
                <a:solidFill>
                  <a:srgbClr val="000000"/>
                </a:solidFill>
                <a:latin typeface="Garamond" pitchFamily="18" charset="0"/>
                <a:cs typeface="Times New Roman" pitchFamily="18" charset="0"/>
              </a:endParaRPr>
            </a:p>
          </p:txBody>
        </p:sp>
      </p:grpSp>
      <p:sp>
        <p:nvSpPr>
          <p:cNvPr id="13" name="TextBox 12"/>
          <p:cNvSpPr txBox="1">
            <a:spLocks noChangeArrowheads="1"/>
          </p:cNvSpPr>
          <p:nvPr/>
        </p:nvSpPr>
        <p:spPr bwMode="auto">
          <a:xfrm>
            <a:off x="1447800" y="342901"/>
            <a:ext cx="6248400" cy="800100"/>
          </a:xfrm>
          <a:prstGeom prst="rect">
            <a:avLst/>
          </a:prstGeom>
          <a:noFill/>
          <a:ln w="9525">
            <a:noFill/>
            <a:miter lim="800000"/>
            <a:headEnd/>
            <a:tailEnd/>
          </a:ln>
        </p:spPr>
        <p:txBody>
          <a:bodyPr lIns="91134" tIns="45567" rIns="91134" bIns="45567">
            <a:spAutoFit/>
          </a:bodyPr>
          <a:lstStyle/>
          <a:p>
            <a:pPr defTabSz="457200" fontAlgn="base">
              <a:spcBef>
                <a:spcPct val="30000"/>
              </a:spcBef>
              <a:spcAft>
                <a:spcPct val="0"/>
              </a:spcAft>
            </a:pPr>
            <a:r>
              <a:rPr lang="en-US" sz="4600" b="1" dirty="0">
                <a:solidFill>
                  <a:srgbClr val="000000"/>
                </a:solidFill>
                <a:latin typeface="Garamond" pitchFamily="18" charset="0"/>
                <a:cs typeface="Times New Roman" pitchFamily="18" charset="0"/>
              </a:rPr>
              <a:t>Project Overview Chart</a:t>
            </a:r>
          </a:p>
        </p:txBody>
      </p:sp>
    </p:spTree>
    <p:extLst>
      <p:ext uri="{BB962C8B-B14F-4D97-AF65-F5344CB8AC3E}">
        <p14:creationId xmlns:p14="http://schemas.microsoft.com/office/powerpoint/2010/main" val="6406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p:cNvPicPr preferRelativeResize="0">
            <a:picLocks noChangeArrowheads="1"/>
          </p:cNvPicPr>
          <p:nvPr/>
        </p:nvPicPr>
        <p:blipFill>
          <a:blip r:embed="rId3" cstate="print"/>
          <a:srcRect/>
          <a:stretch>
            <a:fillRect/>
          </a:stretch>
        </p:blipFill>
        <p:spPr bwMode="auto">
          <a:xfrm>
            <a:off x="1487424" y="0"/>
            <a:ext cx="5980176" cy="6858000"/>
          </a:xfrm>
          <a:prstGeom prst="rect">
            <a:avLst/>
          </a:prstGeom>
          <a:ln>
            <a:noFill/>
          </a:ln>
          <a:effectLst>
            <a:outerShdw blurRad="190500" algn="tl" rotWithShape="0">
              <a:srgbClr val="000000">
                <a:alpha val="70000"/>
              </a:srgbClr>
            </a:outerShdw>
          </a:effectLst>
        </p:spPr>
      </p:pic>
      <p:sp>
        <p:nvSpPr>
          <p:cNvPr id="4" name="Down Arrow 3"/>
          <p:cNvSpPr>
            <a:spLocks noChangeAspect="1"/>
          </p:cNvSpPr>
          <p:nvPr/>
        </p:nvSpPr>
        <p:spPr bwMode="auto">
          <a:xfrm>
            <a:off x="1752600" y="1981200"/>
            <a:ext cx="1381760" cy="2499360"/>
          </a:xfrm>
          <a:prstGeom prst="downArrow">
            <a:avLst/>
          </a:prstGeom>
          <a:solidFill>
            <a:srgbClr val="FF85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375" tIns="45687" rIns="91375" bIns="45687" numCol="1" rtlCol="0" anchor="ctr" anchorCtr="0" compatLnSpc="1">
            <a:prstTxWarp prst="textNoShape">
              <a:avLst/>
            </a:prstTxWarp>
          </a:bodyPr>
          <a:lstStyle/>
          <a:p>
            <a:pPr indent="-182749" algn="ctr" defTabSz="913750"/>
            <a:r>
              <a:rPr lang="en-US" sz="1200" dirty="0">
                <a:solidFill>
                  <a:prstClr val="black"/>
                </a:solidFill>
                <a:cs typeface="Times New Roman" pitchFamily="18" charset="0"/>
              </a:rPr>
              <a:t>Direct</a:t>
            </a:r>
          </a:p>
          <a:p>
            <a:pPr indent="-182749" algn="ctr" defTabSz="913750"/>
            <a:r>
              <a:rPr lang="en-US" sz="1200" dirty="0">
                <a:solidFill>
                  <a:prstClr val="black"/>
                </a:solidFill>
                <a:cs typeface="Times New Roman" pitchFamily="18" charset="0"/>
              </a:rPr>
              <a:t>Request?</a:t>
            </a:r>
          </a:p>
        </p:txBody>
      </p:sp>
      <p:sp>
        <p:nvSpPr>
          <p:cNvPr id="6" name="Down Arrow 5"/>
          <p:cNvSpPr>
            <a:spLocks noChangeAspect="1"/>
          </p:cNvSpPr>
          <p:nvPr/>
        </p:nvSpPr>
        <p:spPr bwMode="auto">
          <a:xfrm>
            <a:off x="5289339" y="685800"/>
            <a:ext cx="1110342" cy="2286000"/>
          </a:xfrm>
          <a:prstGeom prst="downArrow">
            <a:avLst/>
          </a:prstGeom>
          <a:solidFill>
            <a:srgbClr val="FF85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375" tIns="45687" rIns="91375" bIns="45687" numCol="1" rtlCol="0" anchor="ctr" anchorCtr="0" compatLnSpc="1">
            <a:prstTxWarp prst="textNoShape">
              <a:avLst/>
            </a:prstTxWarp>
          </a:bodyPr>
          <a:lstStyle/>
          <a:p>
            <a:pPr indent="-182749" algn="ctr" defTabSz="457200"/>
            <a:r>
              <a:rPr lang="en-US" sz="1200" dirty="0">
                <a:solidFill>
                  <a:prstClr val="black"/>
                </a:solidFill>
                <a:cs typeface="Times New Roman" pitchFamily="18" charset="0"/>
              </a:rPr>
              <a:t>Courier / Mail</a:t>
            </a:r>
          </a:p>
          <a:p>
            <a:pPr indent="-182749" algn="ctr" defTabSz="457200"/>
            <a:r>
              <a:rPr lang="en-US" sz="1200" dirty="0">
                <a:solidFill>
                  <a:prstClr val="black"/>
                </a:solidFill>
                <a:cs typeface="Times New Roman" pitchFamily="18" charset="0"/>
              </a:rPr>
              <a:t>Physical Delivery</a:t>
            </a:r>
          </a:p>
        </p:txBody>
      </p:sp>
      <p:sp>
        <p:nvSpPr>
          <p:cNvPr id="7" name="Down Arrow 6"/>
          <p:cNvSpPr>
            <a:spLocks noChangeAspect="1"/>
          </p:cNvSpPr>
          <p:nvPr/>
        </p:nvSpPr>
        <p:spPr bwMode="auto">
          <a:xfrm>
            <a:off x="3733800" y="2286000"/>
            <a:ext cx="1050324" cy="2286000"/>
          </a:xfrm>
          <a:prstGeom prst="downArrow">
            <a:avLst/>
          </a:prstGeom>
          <a:solidFill>
            <a:srgbClr val="FF85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vert" wrap="square" lIns="91375" tIns="45687" rIns="91375" bIns="45687" numCol="1" rtlCol="0" anchor="ctr" anchorCtr="0" compatLnSpc="1">
            <a:prstTxWarp prst="textNoShape">
              <a:avLst/>
            </a:prstTxWarp>
          </a:bodyPr>
          <a:lstStyle/>
          <a:p>
            <a:pPr indent="-182749" algn="ctr" defTabSz="457200"/>
            <a:r>
              <a:rPr lang="en-US" sz="1200" dirty="0">
                <a:solidFill>
                  <a:prstClr val="black"/>
                </a:solidFill>
                <a:cs typeface="Times New Roman" pitchFamily="18" charset="0"/>
              </a:rPr>
              <a:t>Searching Catalog, Retrieval, Staffing ?</a:t>
            </a:r>
          </a:p>
        </p:txBody>
      </p:sp>
    </p:spTree>
    <p:extLst>
      <p:ext uri="{BB962C8B-B14F-4D97-AF65-F5344CB8AC3E}">
        <p14:creationId xmlns:p14="http://schemas.microsoft.com/office/powerpoint/2010/main" val="17945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4941"/>
            <a:ext cx="184133" cy="369031"/>
          </a:xfrm>
          <a:prstGeom prst="rect">
            <a:avLst/>
          </a:prstGeom>
          <a:noFill/>
          <a:ln w="9525">
            <a:noFill/>
            <a:miter lim="800000"/>
            <a:headEnd/>
            <a:tailEnd/>
          </a:ln>
          <a:effectLst/>
        </p:spPr>
        <p:txBody>
          <a:bodyPr vert="horz" wrap="none" lIns="91144" tIns="45571" rIns="91144" bIns="45571" numCol="1" anchor="ctr" anchorCtr="0" compatLnSpc="1">
            <a:prstTxWarp prst="textNoShape">
              <a:avLst/>
            </a:prstTxWarp>
            <a:spAutoFit/>
          </a:bodyPr>
          <a:lstStyle/>
          <a:p>
            <a:pPr defTabSz="457200"/>
            <a:endParaRPr lang="en-US" dirty="0">
              <a:solidFill>
                <a:prstClr val="black"/>
              </a:solidFill>
            </a:endParaRPr>
          </a:p>
        </p:txBody>
      </p:sp>
      <p:pic>
        <p:nvPicPr>
          <p:cNvPr id="3074" name="Picture 2" descr="C:\Users\jonesw\Desktop\Upstate Medical Transaction Repo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9" y="85726"/>
            <a:ext cx="5745436" cy="6667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359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54"/>
            <a:ext cx="183971" cy="803057"/>
          </a:xfrm>
          <a:prstGeom prst="rect">
            <a:avLst/>
          </a:prstGeom>
          <a:noFill/>
          <a:ln w="9525">
            <a:noFill/>
            <a:miter lim="800000"/>
            <a:headEnd/>
            <a:tailEnd/>
          </a:ln>
          <a:effectLst/>
        </p:spPr>
        <p:txBody>
          <a:bodyPr vert="horz" wrap="none" lIns="90930" tIns="45464" rIns="90930" bIns="45464" numCol="1" anchor="ctr" anchorCtr="0" compatLnSpc="1">
            <a:prstTxWarp prst="textNoShape">
              <a:avLst/>
            </a:prstTxWarp>
            <a:spAutoFit/>
          </a:bodyPr>
          <a:lstStyle/>
          <a:p>
            <a:pPr defTabSz="457200"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grpSp>
        <p:nvGrpSpPr>
          <p:cNvPr id="2" name="Group 15"/>
          <p:cNvGrpSpPr/>
          <p:nvPr/>
        </p:nvGrpSpPr>
        <p:grpSpPr>
          <a:xfrm>
            <a:off x="0" y="2"/>
            <a:ext cx="9144000" cy="952619"/>
            <a:chOff x="0" y="0"/>
            <a:chExt cx="9144000" cy="952619"/>
          </a:xfrm>
        </p:grpSpPr>
        <p:grpSp>
          <p:nvGrpSpPr>
            <p:cNvPr id="3" name="Group 31"/>
            <p:cNvGrpSpPr>
              <a:grpSpLocks/>
            </p:cNvGrpSpPr>
            <p:nvPr/>
          </p:nvGrpSpPr>
          <p:grpSpPr bwMode="auto">
            <a:xfrm>
              <a:off x="0" y="0"/>
              <a:ext cx="9144000" cy="923926"/>
              <a:chOff x="0" y="0"/>
              <a:chExt cx="9144000" cy="923926"/>
            </a:xfrm>
          </p:grpSpPr>
          <p:sp>
            <p:nvSpPr>
              <p:cNvPr id="12"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defTabSz="457200" eaLnBrk="0" fontAlgn="base" hangingPunct="0">
                  <a:spcBef>
                    <a:spcPct val="0"/>
                  </a:spcBef>
                  <a:spcAft>
                    <a:spcPct val="0"/>
                  </a:spcAft>
                  <a:buFontTx/>
                  <a:buChar char="•"/>
                  <a:defRPr/>
                </a:pPr>
                <a:endParaRPr lang="en-US" sz="3200" b="1" dirty="0">
                  <a:solidFill>
                    <a:srgbClr val="000000"/>
                  </a:solidFill>
                  <a:latin typeface="Arial" charset="0"/>
                  <a:ea typeface="ＭＳ Ｐゴシック" pitchFamily="-32" charset="-128"/>
                  <a:cs typeface="Arial"/>
                </a:endParaRPr>
              </a:p>
            </p:txBody>
          </p:sp>
          <p:cxnSp>
            <p:nvCxnSpPr>
              <p:cNvPr id="11"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
          <p:nvSpPr>
            <p:cNvPr id="14" name="TextBox 13"/>
            <p:cNvSpPr txBox="1"/>
            <p:nvPr/>
          </p:nvSpPr>
          <p:spPr>
            <a:xfrm>
              <a:off x="2057400" y="152400"/>
              <a:ext cx="5105400" cy="800219"/>
            </a:xfrm>
            <a:prstGeom prst="rect">
              <a:avLst/>
            </a:prstGeom>
            <a:noFill/>
          </p:spPr>
          <p:txBody>
            <a:bodyPr wrap="square" rtlCol="0">
              <a:spAutoFit/>
            </a:bodyPr>
            <a:lstStyle/>
            <a:p>
              <a:pPr defTabSz="457200" fontAlgn="base">
                <a:spcBef>
                  <a:spcPct val="0"/>
                </a:spcBef>
                <a:spcAft>
                  <a:spcPct val="0"/>
                </a:spcAft>
              </a:pPr>
              <a:r>
                <a:rPr lang="en-US" sz="4600" b="1" dirty="0">
                  <a:solidFill>
                    <a:srgbClr val="FFFFFF"/>
                  </a:solidFill>
                  <a:latin typeface="Garamond" pitchFamily="18" charset="0"/>
                  <a:cs typeface="Times New Roman" pitchFamily="18" charset="0"/>
                </a:rPr>
                <a:t>Tracking History</a:t>
              </a:r>
            </a:p>
          </p:txBody>
        </p:sp>
      </p:grpSp>
      <p:pic>
        <p:nvPicPr>
          <p:cNvPr id="4098" name="Picture 2" descr="C:\Users\jonesw\Desktop\Individual Transaction Time Analys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79" y="1149348"/>
            <a:ext cx="8482439" cy="53276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73795" name="AutoShape 3"/>
          <p:cNvSpPr>
            <a:spLocks noChangeArrowheads="1"/>
          </p:cNvSpPr>
          <p:nvPr/>
        </p:nvSpPr>
        <p:spPr bwMode="auto">
          <a:xfrm rot="10800000" flipH="1">
            <a:off x="990600" y="3314707"/>
            <a:ext cx="3124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0000"/>
            </a:solidFill>
            <a:miter lim="800000"/>
            <a:headEnd/>
            <a:tailEnd/>
          </a:ln>
        </p:spPr>
        <p:txBody>
          <a:bodyPr vert="horz" wrap="square" lIns="90930" tIns="45464" rIns="90930" bIns="45464" numCol="1" anchor="t" anchorCtr="0" compatLnSpc="1">
            <a:prstTxWarp prst="textNoShape">
              <a:avLst/>
            </a:prstTxWarp>
          </a:bodyPr>
          <a:lstStyle/>
          <a:p>
            <a:pPr defTabSz="457200"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sp>
        <p:nvSpPr>
          <p:cNvPr id="671748" name="AutoShape 4"/>
          <p:cNvSpPr>
            <a:spLocks noChangeArrowheads="1"/>
          </p:cNvSpPr>
          <p:nvPr/>
        </p:nvSpPr>
        <p:spPr bwMode="auto">
          <a:xfrm rot="10800000">
            <a:off x="4572000" y="5638800"/>
            <a:ext cx="30480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0000"/>
            </a:solidFill>
            <a:miter lim="800000"/>
            <a:headEnd/>
            <a:tailEnd/>
          </a:ln>
        </p:spPr>
        <p:txBody>
          <a:bodyPr vert="horz" wrap="square" lIns="90930" tIns="45464" rIns="90930" bIns="45464" numCol="1" anchor="t" anchorCtr="0" compatLnSpc="1">
            <a:prstTxWarp prst="textNoShape">
              <a:avLst/>
            </a:prstTxWarp>
          </a:bodyPr>
          <a:lstStyle/>
          <a:p>
            <a:pPr defTabSz="457200"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spTree>
    <p:extLst>
      <p:ext uri="{BB962C8B-B14F-4D97-AF65-F5344CB8AC3E}">
        <p14:creationId xmlns:p14="http://schemas.microsoft.com/office/powerpoint/2010/main" val="174473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Access</a:t>
            </a:r>
            <a:endParaRPr lang="en-US" dirty="0"/>
          </a:p>
        </p:txBody>
      </p:sp>
      <p:sp>
        <p:nvSpPr>
          <p:cNvPr id="3" name="Content Placeholder 2"/>
          <p:cNvSpPr>
            <a:spLocks noGrp="1"/>
          </p:cNvSpPr>
          <p:nvPr>
            <p:ph sz="quarter" idx="1"/>
          </p:nvPr>
        </p:nvSpPr>
        <p:spPr/>
        <p:txBody>
          <a:bodyPr/>
          <a:lstStyle/>
          <a:p>
            <a:r>
              <a:rPr lang="en-US" dirty="0" smtClean="0"/>
              <a:t>Deeper analysis of data</a:t>
            </a:r>
          </a:p>
          <a:p>
            <a:r>
              <a:rPr lang="en-US" dirty="0" smtClean="0"/>
              <a:t>Automatically updated queries</a:t>
            </a:r>
          </a:p>
          <a:p>
            <a:pPr lvl="1"/>
            <a:r>
              <a:rPr lang="en-US" dirty="0" smtClean="0"/>
              <a:t>Set something up once and you’ll be good to go.</a:t>
            </a:r>
          </a:p>
          <a:p>
            <a:pPr lvl="1"/>
            <a:r>
              <a:rPr lang="en-US" dirty="0" smtClean="0"/>
              <a:t>Relative Criteria (one year ago, last three months)</a:t>
            </a:r>
          </a:p>
          <a:p>
            <a:r>
              <a:rPr lang="en-US" dirty="0" smtClean="0"/>
              <a:t>Run analysis of large data sets (can analyze years of data).  No more failed exports!</a:t>
            </a:r>
          </a:p>
          <a:p>
            <a:r>
              <a:rPr lang="en-US" dirty="0" smtClean="0"/>
              <a:t>Save complex queries for further analysis</a:t>
            </a:r>
            <a:endParaRPr lang="en-US" dirty="0"/>
          </a:p>
        </p:txBody>
      </p:sp>
    </p:spTree>
    <p:extLst>
      <p:ext uri="{BB962C8B-B14F-4D97-AF65-F5344CB8AC3E}">
        <p14:creationId xmlns:p14="http://schemas.microsoft.com/office/powerpoint/2010/main" val="2217844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t>Hands-On Activity</a:t>
            </a:r>
            <a:endParaRPr lang="en-US" dirty="0"/>
          </a:p>
        </p:txBody>
      </p:sp>
      <p:sp>
        <p:nvSpPr>
          <p:cNvPr id="3" name="Content Placeholder 2"/>
          <p:cNvSpPr>
            <a:spLocks noGrp="1"/>
          </p:cNvSpPr>
          <p:nvPr>
            <p:ph idx="1"/>
          </p:nvPr>
        </p:nvSpPr>
        <p:spPr>
          <a:xfrm>
            <a:off x="0" y="2560637"/>
            <a:ext cx="9296400" cy="4525963"/>
          </a:xfrm>
        </p:spPr>
        <p:txBody>
          <a:bodyPr/>
          <a:lstStyle/>
          <a:p>
            <a:pPr marL="0" indent="0">
              <a:buNone/>
            </a:pPr>
            <a:r>
              <a:rPr lang="en-US" dirty="0" smtClean="0"/>
              <a:t>Identify one activity or function that you want to track</a:t>
            </a:r>
          </a:p>
          <a:p>
            <a:pPr lvl="1"/>
            <a:r>
              <a:rPr lang="en-US" dirty="0" smtClean="0"/>
              <a:t>What data might be available to identify this?</a:t>
            </a:r>
          </a:p>
          <a:p>
            <a:pPr lvl="1"/>
            <a:r>
              <a:rPr lang="en-US" dirty="0" smtClean="0"/>
              <a:t>What tools do you or might you use to track this activity?</a:t>
            </a:r>
          </a:p>
          <a:p>
            <a:pPr marL="457200" lvl="1" indent="0">
              <a:buNone/>
            </a:pPr>
            <a:endParaRPr lang="en-US" dirty="0"/>
          </a:p>
        </p:txBody>
      </p:sp>
      <p:grpSp>
        <p:nvGrpSpPr>
          <p:cNvPr id="4" name="Group 14"/>
          <p:cNvGrpSpPr>
            <a:grpSpLocks/>
          </p:cNvGrpSpPr>
          <p:nvPr/>
        </p:nvGrpSpPr>
        <p:grpSpPr bwMode="auto">
          <a:xfrm>
            <a:off x="0" y="-152400"/>
            <a:ext cx="9144000" cy="1377950"/>
            <a:chOff x="0" y="-152400"/>
            <a:chExt cx="9144000" cy="1377950"/>
          </a:xfrm>
        </p:grpSpPr>
        <p:grpSp>
          <p:nvGrpSpPr>
            <p:cNvPr id="5" name="Group 9"/>
            <p:cNvGrpSpPr>
              <a:grpSpLocks/>
            </p:cNvGrpSpPr>
            <p:nvPr/>
          </p:nvGrpSpPr>
          <p:grpSpPr bwMode="auto">
            <a:xfrm>
              <a:off x="0" y="-152400"/>
              <a:ext cx="9144000" cy="1377950"/>
              <a:chOff x="0" y="-152400"/>
              <a:chExt cx="9144000" cy="1377950"/>
            </a:xfrm>
          </p:grpSpPr>
          <p:sp>
            <p:nvSpPr>
              <p:cNvPr id="7" name="Rectangle 6"/>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eaLnBrk="0" hangingPunct="0">
                  <a:buFontTx/>
                  <a:buChar char="•"/>
                  <a:defRPr/>
                </a:pPr>
                <a:endParaRPr lang="en-US" sz="3200" dirty="0">
                  <a:solidFill>
                    <a:srgbClr val="000000"/>
                  </a:solidFill>
                  <a:latin typeface="Arial" charset="0"/>
                  <a:ea typeface="ＭＳ Ｐゴシック" pitchFamily="-32" charset="-128"/>
                </a:endParaRPr>
              </a:p>
            </p:txBody>
          </p:sp>
          <p:pic>
            <p:nvPicPr>
              <p:cNvPr id="8" name="Picture 20" descr="IDS final logo for PP"/>
              <p:cNvPicPr>
                <a:picLocks noChangeAspect="1" noChangeArrowheads="1"/>
              </p:cNvPicPr>
              <p:nvPr/>
            </p:nvPicPr>
            <p:blipFill>
              <a:blip r:embed="rId2"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6" name="Straight Connector 11"/>
            <p:cNvCxnSpPr>
              <a:cxnSpLocks noChangeShapeType="1"/>
            </p:cNvCxnSpPr>
            <p:nvPr/>
          </p:nvCxnSpPr>
          <p:spPr bwMode="auto">
            <a:xfrm>
              <a:off x="0" y="923925"/>
              <a:ext cx="9144000" cy="1588"/>
            </a:xfrm>
            <a:prstGeom prst="line">
              <a:avLst/>
            </a:prstGeom>
            <a:noFill/>
            <a:ln w="38100" algn="ctr">
              <a:solidFill>
                <a:srgbClr val="292B3E"/>
              </a:solidFill>
              <a:round/>
              <a:headEnd/>
              <a:tailEnd/>
            </a:ln>
          </p:spPr>
        </p:cxnSp>
      </p:grpSp>
      <p:sp>
        <p:nvSpPr>
          <p:cNvPr id="9" name="Rectangle 8"/>
          <p:cNvSpPr/>
          <p:nvPr/>
        </p:nvSpPr>
        <p:spPr>
          <a:xfrm>
            <a:off x="2959100" y="202912"/>
            <a:ext cx="4267200" cy="584775"/>
          </a:xfrm>
          <a:prstGeom prst="rect">
            <a:avLst/>
          </a:prstGeom>
        </p:spPr>
        <p:txBody>
          <a:bodyPr wrap="square">
            <a:spAutoFit/>
          </a:bodyPr>
          <a:lstStyle/>
          <a:p>
            <a:pPr defTabSz="861573" fontAlgn="base">
              <a:spcBef>
                <a:spcPct val="30000"/>
              </a:spcBef>
              <a:spcAft>
                <a:spcPct val="0"/>
              </a:spcAft>
            </a:pPr>
            <a:r>
              <a:rPr lang="en-US" sz="3200" dirty="0" smtClean="0">
                <a:solidFill>
                  <a:schemeClr val="bg1"/>
                </a:solidFill>
                <a:latin typeface="Trebuchet MS" pitchFamily="34" charset="0"/>
                <a:cs typeface="Times New Roman" pitchFamily="18" charset="0"/>
              </a:rPr>
              <a:t>Regional User Groups</a:t>
            </a:r>
            <a:endParaRPr lang="en-US" sz="3200" dirty="0">
              <a:solidFill>
                <a:schemeClr val="bg1"/>
              </a:solidFill>
              <a:latin typeface="Trebuchet MS" pitchFamily="34" charset="0"/>
              <a:cs typeface="Times New Roman" pitchFamily="18" charset="0"/>
            </a:endParaRPr>
          </a:p>
        </p:txBody>
      </p:sp>
      <p:pic>
        <p:nvPicPr>
          <p:cNvPr id="10" name="Picture 9" descr="C:\Users\jonesw\Desktop\My Stuff\Posters\ILLiad Poster 2012\Regional Mentor Program\Mentor Planets6 (latest version).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19999" y="202912"/>
            <a:ext cx="1005173" cy="6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49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Warning: Advanced Users Only</a:t>
            </a:r>
            <a:endParaRPr lang="en-US" dirty="0"/>
          </a:p>
        </p:txBody>
      </p:sp>
      <p:sp>
        <p:nvSpPr>
          <p:cNvPr id="3" name="Content Placeholder 2"/>
          <p:cNvSpPr>
            <a:spLocks noGrp="1"/>
          </p:cNvSpPr>
          <p:nvPr>
            <p:ph sz="quarter" idx="1"/>
          </p:nvPr>
        </p:nvSpPr>
        <p:spPr/>
        <p:txBody>
          <a:bodyPr/>
          <a:lstStyle/>
          <a:p>
            <a:r>
              <a:rPr lang="en-US" dirty="0" smtClean="0"/>
              <a:t>Access is included here just to give you an </a:t>
            </a:r>
            <a:r>
              <a:rPr lang="en-US" b="1" i="1" dirty="0" smtClean="0"/>
              <a:t>idea</a:t>
            </a:r>
            <a:r>
              <a:rPr lang="en-US" dirty="0" smtClean="0"/>
              <a:t> of what’s possible.</a:t>
            </a:r>
          </a:p>
          <a:p>
            <a:r>
              <a:rPr lang="en-US" dirty="0" smtClean="0"/>
              <a:t>Unless you’re intimately familiar with SQL and/or building Access queries, either find a friend or book.</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962400" y="3962400"/>
            <a:ext cx="1828800" cy="23002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77000" y="3962400"/>
            <a:ext cx="2381250" cy="2505075"/>
          </a:xfrm>
          <a:prstGeom prst="rect">
            <a:avLst/>
          </a:prstGeom>
          <a:noFill/>
          <a:ln w="9525">
            <a:noFill/>
            <a:miter lim="800000"/>
            <a:headEnd/>
            <a:tailEnd/>
          </a:ln>
        </p:spPr>
      </p:pic>
    </p:spTree>
    <p:extLst>
      <p:ext uri="{BB962C8B-B14F-4D97-AF65-F5344CB8AC3E}">
        <p14:creationId xmlns:p14="http://schemas.microsoft.com/office/powerpoint/2010/main" val="2597231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online</a:t>
            </a:r>
            <a:endParaRPr lang="en-US" dirty="0"/>
          </a:p>
        </p:txBody>
      </p:sp>
      <p:sp>
        <p:nvSpPr>
          <p:cNvPr id="3" name="Content Placeholder 2"/>
          <p:cNvSpPr>
            <a:spLocks noGrp="1"/>
          </p:cNvSpPr>
          <p:nvPr>
            <p:ph idx="1"/>
          </p:nvPr>
        </p:nvSpPr>
        <p:spPr/>
        <p:txBody>
          <a:bodyPr/>
          <a:lstStyle/>
          <a:p>
            <a:r>
              <a:rPr lang="en-US" dirty="0" smtClean="0"/>
              <a:t>A stand-alone Access presentation is available on the IDS Project website.</a:t>
            </a:r>
          </a:p>
          <a:p>
            <a:r>
              <a:rPr lang="en-US" dirty="0" smtClean="0"/>
              <a:t>That presentation could be given to a systems person and they could work with you to configure and use Access.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Out with Access</a:t>
            </a:r>
            <a:endParaRPr lang="en-US" dirty="0"/>
          </a:p>
        </p:txBody>
      </p:sp>
      <p:sp>
        <p:nvSpPr>
          <p:cNvPr id="3" name="Content Placeholder 2"/>
          <p:cNvSpPr>
            <a:spLocks noGrp="1"/>
          </p:cNvSpPr>
          <p:nvPr>
            <p:ph sz="quarter" idx="1"/>
          </p:nvPr>
        </p:nvSpPr>
        <p:spPr/>
        <p:txBody>
          <a:bodyPr/>
          <a:lstStyle/>
          <a:p>
            <a:r>
              <a:rPr lang="en-US" dirty="0" smtClean="0"/>
              <a:t>Step 1: Log into the database (after setup).</a:t>
            </a:r>
          </a:p>
          <a:p>
            <a:r>
              <a:rPr lang="en-US" dirty="0" smtClean="0"/>
              <a:t>Step 2: Pick the tables to link</a:t>
            </a:r>
          </a:p>
          <a:p>
            <a:pPr lvl="1"/>
            <a:r>
              <a:rPr lang="en-US" sz="2400" dirty="0" smtClean="0"/>
              <a:t>You’ll see every table in the Customization Manager. Only the </a:t>
            </a:r>
            <a:r>
              <a:rPr lang="en-US" sz="2400" dirty="0" err="1" smtClean="0"/>
              <a:t>dbo</a:t>
            </a:r>
            <a:r>
              <a:rPr lang="en-US" sz="2400" dirty="0" smtClean="0"/>
              <a:t>_ tables are important.</a:t>
            </a:r>
          </a:p>
          <a:p>
            <a:pPr lvl="1">
              <a:buNone/>
            </a:pPr>
            <a:r>
              <a:rPr lang="en-US" sz="2400" dirty="0" smtClean="0"/>
              <a:t>	</a:t>
            </a:r>
            <a:r>
              <a:rPr lang="en-US" sz="2400" b="1" dirty="0" err="1" smtClean="0"/>
              <a:t>dbo_Transactions</a:t>
            </a:r>
            <a:endParaRPr lang="en-US" sz="2400" b="1" dirty="0" smtClean="0"/>
          </a:p>
          <a:p>
            <a:pPr lvl="1">
              <a:buNone/>
            </a:pPr>
            <a:r>
              <a:rPr lang="en-US" sz="2400" dirty="0" smtClean="0"/>
              <a:t>	</a:t>
            </a:r>
            <a:r>
              <a:rPr lang="en-US" sz="2400" b="1" dirty="0" err="1" smtClean="0"/>
              <a:t>dbo_Users</a:t>
            </a:r>
            <a:r>
              <a:rPr lang="en-US" sz="2400" dirty="0" smtClean="0"/>
              <a:t> (etc)</a:t>
            </a:r>
            <a:endParaRPr lang="en-US" sz="2400" dirty="0"/>
          </a:p>
        </p:txBody>
      </p:sp>
      <p:pic>
        <p:nvPicPr>
          <p:cNvPr id="22530" name="Picture 2" descr="C:\Users\lrath\AppData\Local\Temp\SNAGHTML23c07ba0.PNG"/>
          <p:cNvPicPr>
            <a:picLocks noChangeAspect="1" noChangeArrowheads="1"/>
          </p:cNvPicPr>
          <p:nvPr/>
        </p:nvPicPr>
        <p:blipFill>
          <a:blip r:embed="rId2" cstate="print"/>
          <a:srcRect/>
          <a:stretch>
            <a:fillRect/>
          </a:stretch>
        </p:blipFill>
        <p:spPr bwMode="auto">
          <a:xfrm>
            <a:off x="762000" y="4800600"/>
            <a:ext cx="3419475" cy="1533526"/>
          </a:xfrm>
          <a:prstGeom prst="rect">
            <a:avLst/>
          </a:prstGeom>
          <a:noFill/>
        </p:spPr>
      </p:pic>
      <p:pic>
        <p:nvPicPr>
          <p:cNvPr id="22532" name="Picture 4" descr="C:\Users\lrath\AppData\Local\Temp\SNAGHTML23c200f5.PNG"/>
          <p:cNvPicPr>
            <a:picLocks noChangeAspect="1" noChangeArrowheads="1"/>
          </p:cNvPicPr>
          <p:nvPr/>
        </p:nvPicPr>
        <p:blipFill>
          <a:blip r:embed="rId3" cstate="print"/>
          <a:srcRect/>
          <a:stretch>
            <a:fillRect/>
          </a:stretch>
        </p:blipFill>
        <p:spPr bwMode="auto">
          <a:xfrm>
            <a:off x="5410200" y="3267298"/>
            <a:ext cx="3533775" cy="3390003"/>
          </a:xfrm>
          <a:prstGeom prst="rect">
            <a:avLst/>
          </a:prstGeom>
          <a:noFill/>
        </p:spPr>
      </p:pic>
    </p:spTree>
    <p:extLst>
      <p:ext uri="{BB962C8B-B14F-4D97-AF65-F5344CB8AC3E}">
        <p14:creationId xmlns:p14="http://schemas.microsoft.com/office/powerpoint/2010/main" val="385444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2911</TotalTime>
  <Words>3147</Words>
  <Application>Microsoft Office PowerPoint</Application>
  <PresentationFormat>On-screen Show (4:3)</PresentationFormat>
  <Paragraphs>1063</Paragraphs>
  <Slides>60</Slides>
  <Notes>10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1_Office Theme</vt:lpstr>
      <vt:lpstr>PowerPoint Presentation</vt:lpstr>
      <vt:lpstr>PowerPoint Presentation</vt:lpstr>
      <vt:lpstr>PowerPoint Presentation</vt:lpstr>
      <vt:lpstr>PowerPoint Presentation</vt:lpstr>
      <vt:lpstr>PowerPoint Presentation</vt:lpstr>
      <vt:lpstr>Why Use Access</vt:lpstr>
      <vt:lpstr>Warning: Advanced Users Only</vt:lpstr>
      <vt:lpstr>More information online</vt:lpstr>
      <vt:lpstr>Starting Out with Access</vt:lpstr>
      <vt:lpstr>Creating Queries</vt:lpstr>
      <vt:lpstr>Example Query: Copyright Compliance Queue</vt:lpstr>
      <vt:lpstr>Export to Excel</vt:lpstr>
      <vt:lpstr>But which ones do we have to pay?</vt:lpstr>
      <vt:lpstr>Do I have to use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Stats Service—what’s unique</vt:lpstr>
      <vt:lpstr>deflections</vt:lpstr>
      <vt:lpstr>Lender Reasons for No Report</vt:lpstr>
      <vt:lpstr>Stats</vt:lpstr>
      <vt:lpstr>Other reports from</vt:lpstr>
      <vt:lpstr>Using OCLC report to Refine Custom Holdings</vt:lpstr>
      <vt:lpstr>Custom Searching—Why and How</vt:lpstr>
      <vt:lpstr>What can you search?</vt:lpstr>
      <vt:lpstr>How to Search</vt:lpstr>
      <vt:lpstr>Improved Operations Search— Open and Close (not finish)</vt:lpstr>
      <vt:lpstr>Queue escalation</vt:lpstr>
      <vt:lpstr>Tracking how systems are working</vt:lpstr>
      <vt:lpstr>Using Fields for Maintenance</vt:lpstr>
      <vt:lpstr>Picking the right field</vt:lpstr>
      <vt:lpstr>There’s always a better search out there.</vt:lpstr>
      <vt:lpstr>PowerPoint Presentation</vt:lpstr>
      <vt:lpstr>PowerPoint Presentation</vt:lpstr>
      <vt:lpstr>PowerPoint Presentation</vt:lpstr>
      <vt:lpstr>PowerPoint Presentation</vt:lpstr>
      <vt:lpstr>PowerPoint Presentation</vt:lpstr>
      <vt:lpstr>PowerPoint Presentation</vt:lpstr>
      <vt:lpstr>Hands-On Activity</vt:lpstr>
    </vt:vector>
  </TitlesOfParts>
  <Company>SUNY Geneseo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Jones III</dc:creator>
  <cp:lastModifiedBy>William Jones III</cp:lastModifiedBy>
  <cp:revision>218</cp:revision>
  <cp:lastPrinted>2012-12-21T16:02:00Z</cp:lastPrinted>
  <dcterms:created xsi:type="dcterms:W3CDTF">2012-09-26T13:38:14Z</dcterms:created>
  <dcterms:modified xsi:type="dcterms:W3CDTF">2012-12-21T16:15:03Z</dcterms:modified>
</cp:coreProperties>
</file>